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Lst>
  <p:sldSz cx="18288000" cy="10287000"/>
  <p:notesSz cx="6858000" cy="9144000"/>
  <p:embeddedFontLst>
    <p:embeddedFont>
      <p:font typeface="Abril Fatface" panose="020B0604020202020204" charset="0"/>
      <p:regular r:id="rId29"/>
    </p:embeddedFont>
    <p:embeddedFont>
      <p:font typeface="Arimo" panose="020B0604020202020204" charset="0"/>
      <p:regular r:id="rId30"/>
    </p:embeddedFont>
    <p:embeddedFont>
      <p:font typeface="Calibri" panose="020F0502020204030204" pitchFamily="34" charset="0"/>
      <p:regular r:id="rId31"/>
      <p:bold r:id="rId32"/>
      <p:italic r:id="rId33"/>
      <p:boldItalic r:id="rId34"/>
    </p:embeddedFont>
    <p:embeddedFont>
      <p:font typeface="Glacial Indifference" panose="020B0604020202020204" charset="0"/>
      <p:regular r:id="rId35"/>
    </p:embeddedFont>
    <p:embeddedFont>
      <p:font typeface="Glacial Indifference Bold" panose="020B0604020202020204" charset="0"/>
      <p:regular r:id="rId36"/>
    </p:embeddedFont>
    <p:embeddedFont>
      <p:font typeface="Grand Cru S Bold" panose="020B0604020202020204" charset="0"/>
      <p:regular r:id="rId37"/>
    </p:embeddedFont>
    <p:embeddedFont>
      <p:font typeface="Grand Cru S Medium" panose="020B0604020202020204" charset="0"/>
      <p:regular r:id="rId38"/>
    </p:embeddedFont>
    <p:embeddedFont>
      <p:font typeface="Grand Cru S Ultra-Bold" panose="020B0604020202020204" charset="0"/>
      <p:regular r:id="rId39"/>
    </p:embeddedFont>
    <p:embeddedFont>
      <p:font typeface="Questrial"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767" autoAdjust="0"/>
  </p:normalViewPr>
  <p:slideViewPr>
    <p:cSldViewPr>
      <p:cViewPr varScale="1">
        <p:scale>
          <a:sx n="42" d="100"/>
          <a:sy n="42" d="100"/>
        </p:scale>
        <p:origin x="7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F1365E-7481-4CE6-99D8-5F5104729DAE}" type="datetimeFigureOut">
              <a:rPr lang="en-IN" smtClean="0"/>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6D8274-A94F-4D8A-9607-055922A2C53D}" type="slidenum">
              <a:rPr lang="en-IN" smtClean="0"/>
              <a:t>‹#›</a:t>
            </a:fld>
            <a:endParaRPr lang="en-IN"/>
          </a:p>
        </p:txBody>
      </p:sp>
    </p:spTree>
    <p:extLst>
      <p:ext uri="{BB962C8B-B14F-4D97-AF65-F5344CB8AC3E}">
        <p14:creationId xmlns:p14="http://schemas.microsoft.com/office/powerpoint/2010/main" val="2512377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56D8274-A94F-4D8A-9607-055922A2C53D}" type="slidenum">
              <a:rPr lang="en-IN" smtClean="0"/>
              <a:t>1</a:t>
            </a:fld>
            <a:endParaRPr lang="en-IN"/>
          </a:p>
        </p:txBody>
      </p:sp>
    </p:spTree>
    <p:extLst>
      <p:ext uri="{BB962C8B-B14F-4D97-AF65-F5344CB8AC3E}">
        <p14:creationId xmlns:p14="http://schemas.microsoft.com/office/powerpoint/2010/main" val="424745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sv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 Id="rId9" Type="http://schemas.openxmlformats.org/officeDocument/2006/relationships/image" Target="../media/image61.svg"/></Relationships>
</file>

<file path=ppt/slides/_rels/slide2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sv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18.pn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251389"/>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txBody>
              <a:bodyPr/>
              <a:lstStyle/>
              <a:p>
                <a:endParaRPr lang="en-IN" dirty="0"/>
              </a:p>
            </p:txBody>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rot="-3878630">
            <a:off x="5147882" y="1647366"/>
            <a:ext cx="2034541" cy="1667625"/>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13603285" y="7067550"/>
            <a:ext cx="4242992" cy="2839598"/>
          </a:xfrm>
          <a:custGeom>
            <a:avLst/>
            <a:gdLst/>
            <a:ahLst/>
            <a:cxnLst/>
            <a:rect l="l" t="t" r="r" b="b"/>
            <a:pathLst>
              <a:path w="4242992" h="2839598">
                <a:moveTo>
                  <a:pt x="0" y="0"/>
                </a:moveTo>
                <a:lnTo>
                  <a:pt x="4242992" y="0"/>
                </a:lnTo>
                <a:lnTo>
                  <a:pt x="4242992" y="2839598"/>
                </a:lnTo>
                <a:lnTo>
                  <a:pt x="0" y="2839598"/>
                </a:lnTo>
                <a:lnTo>
                  <a:pt x="0" y="0"/>
                </a:lnTo>
                <a:close/>
              </a:path>
            </a:pathLst>
          </a:custGeom>
          <a:blipFill>
            <a:blip r:embed="rId5"/>
            <a:stretch>
              <a:fillRect l="-7004" t="-20072" r="-5503" b="-16546"/>
            </a:stretch>
          </a:blipFill>
        </p:spPr>
      </p:sp>
      <p:sp>
        <p:nvSpPr>
          <p:cNvPr id="11" name="TextBox 11"/>
          <p:cNvSpPr txBox="1"/>
          <p:nvPr/>
        </p:nvSpPr>
        <p:spPr>
          <a:xfrm>
            <a:off x="4061971" y="2981573"/>
            <a:ext cx="11112088" cy="4085977"/>
          </a:xfrm>
          <a:prstGeom prst="rect">
            <a:avLst/>
          </a:prstGeom>
        </p:spPr>
        <p:txBody>
          <a:bodyPr lIns="0" tIns="0" rIns="0" bIns="0" rtlCol="0" anchor="t">
            <a:spAutoFit/>
          </a:bodyPr>
          <a:lstStyle/>
          <a:p>
            <a:pPr algn="ctr">
              <a:lnSpc>
                <a:spcPts val="10692"/>
              </a:lnSpc>
            </a:pPr>
            <a:r>
              <a:rPr lang="en-US" sz="8985" b="1">
                <a:solidFill>
                  <a:srgbClr val="261310"/>
                </a:solidFill>
                <a:latin typeface="Grand Cru S Ultra-Bold"/>
                <a:ea typeface="Grand Cru S Ultra-Bold"/>
                <a:cs typeface="Grand Cru S Ultra-Bold"/>
                <a:sym typeface="Grand Cru S Ultra-Bold"/>
              </a:rPr>
              <a:t>MBIOT PORTFOLIO PRESENTATION</a:t>
            </a:r>
          </a:p>
        </p:txBody>
      </p:sp>
      <p:sp>
        <p:nvSpPr>
          <p:cNvPr id="12" name="Freeform 12"/>
          <p:cNvSpPr/>
          <p:nvPr/>
        </p:nvSpPr>
        <p:spPr>
          <a:xfrm>
            <a:off x="836068" y="2481178"/>
            <a:ext cx="3502854" cy="6816969"/>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7191625">
            <a:off x="14361522" y="1272780"/>
            <a:ext cx="3399978" cy="1673325"/>
          </a:xfrm>
          <a:custGeom>
            <a:avLst/>
            <a:gdLst/>
            <a:ahLst/>
            <a:cxnLst/>
            <a:rect l="l" t="t" r="r" b="b"/>
            <a:pathLst>
              <a:path w="3399978" h="1673325">
                <a:moveTo>
                  <a:pt x="0" y="0"/>
                </a:moveTo>
                <a:lnTo>
                  <a:pt x="3399978" y="0"/>
                </a:lnTo>
                <a:lnTo>
                  <a:pt x="3399978" y="1673326"/>
                </a:lnTo>
                <a:lnTo>
                  <a:pt x="0" y="16733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6548722" y="7482164"/>
            <a:ext cx="5513231" cy="421726"/>
          </a:xfrm>
          <a:prstGeom prst="rect">
            <a:avLst/>
          </a:prstGeom>
        </p:spPr>
        <p:txBody>
          <a:bodyPr lIns="0" tIns="0" rIns="0" bIns="0" rtlCol="0" anchor="t">
            <a:spAutoFit/>
          </a:bodyPr>
          <a:lstStyle/>
          <a:p>
            <a:pPr algn="ctr">
              <a:lnSpc>
                <a:spcPts val="3443"/>
              </a:lnSpc>
              <a:spcBef>
                <a:spcPct val="0"/>
              </a:spcBef>
            </a:pPr>
            <a:r>
              <a:rPr lang="en-US" sz="2459" b="1" dirty="0">
                <a:latin typeface="Glacial Indifference Bold"/>
                <a:ea typeface="Glacial Indifference Bold"/>
                <a:cs typeface="Glacial Indifference Bold"/>
                <a:sym typeface="Glacial Indifference Bold"/>
              </a:rPr>
              <a:t>Presented by Palak Nagar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66492" y="249854"/>
            <a:ext cx="17755015" cy="9812701"/>
            <a:chOff x="0" y="0"/>
            <a:chExt cx="23673354" cy="13083602"/>
          </a:xfrm>
        </p:grpSpPr>
        <p:grpSp>
          <p:nvGrpSpPr>
            <p:cNvPr id="3" name="Group 3"/>
            <p:cNvGrpSpPr/>
            <p:nvPr/>
          </p:nvGrpSpPr>
          <p:grpSpPr>
            <a:xfrm>
              <a:off x="0" y="0"/>
              <a:ext cx="23673354" cy="13083602"/>
              <a:chOff x="0" y="0"/>
              <a:chExt cx="4689035" cy="2591499"/>
            </a:xfrm>
          </p:grpSpPr>
          <p:sp>
            <p:nvSpPr>
              <p:cNvPr id="4" name="Freeform 4"/>
              <p:cNvSpPr/>
              <p:nvPr/>
            </p:nvSpPr>
            <p:spPr>
              <a:xfrm>
                <a:off x="0" y="0"/>
                <a:ext cx="4689035" cy="2591499"/>
              </a:xfrm>
              <a:custGeom>
                <a:avLst/>
                <a:gdLst/>
                <a:ahLst/>
                <a:cxnLst/>
                <a:rect l="l" t="t" r="r" b="b"/>
                <a:pathLst>
                  <a:path w="4689035" h="2591499">
                    <a:moveTo>
                      <a:pt x="4609617" y="0"/>
                    </a:moveTo>
                    <a:lnTo>
                      <a:pt x="79418" y="0"/>
                    </a:lnTo>
                    <a:cubicBezTo>
                      <a:pt x="79418" y="43699"/>
                      <a:pt x="44079" y="79418"/>
                      <a:pt x="0" y="79418"/>
                    </a:cubicBezTo>
                    <a:lnTo>
                      <a:pt x="0" y="2512081"/>
                    </a:lnTo>
                    <a:cubicBezTo>
                      <a:pt x="43699" y="2512081"/>
                      <a:pt x="79418" y="2547420"/>
                      <a:pt x="79418" y="2591499"/>
                    </a:cubicBezTo>
                    <a:lnTo>
                      <a:pt x="4609617" y="2591499"/>
                    </a:lnTo>
                    <a:cubicBezTo>
                      <a:pt x="4609617" y="2547799"/>
                      <a:pt x="4644956" y="2512081"/>
                      <a:pt x="4689035" y="2512081"/>
                    </a:cubicBezTo>
                    <a:lnTo>
                      <a:pt x="4689035" y="79418"/>
                    </a:lnTo>
                    <a:cubicBezTo>
                      <a:pt x="4645335" y="79418"/>
                      <a:pt x="4609617" y="44079"/>
                      <a:pt x="4609617"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612835" cy="256292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3722" y="191589"/>
              <a:ext cx="23296200" cy="12686623"/>
              <a:chOff x="0" y="0"/>
              <a:chExt cx="4689035" cy="2553550"/>
            </a:xfrm>
          </p:grpSpPr>
          <p:sp>
            <p:nvSpPr>
              <p:cNvPr id="7" name="Freeform 7"/>
              <p:cNvSpPr/>
              <p:nvPr/>
            </p:nvSpPr>
            <p:spPr>
              <a:xfrm>
                <a:off x="0" y="0"/>
                <a:ext cx="4689035" cy="2553550"/>
              </a:xfrm>
              <a:custGeom>
                <a:avLst/>
                <a:gdLst/>
                <a:ahLst/>
                <a:cxnLst/>
                <a:rect l="l" t="t" r="r" b="b"/>
                <a:pathLst>
                  <a:path w="4689035" h="2553550">
                    <a:moveTo>
                      <a:pt x="4609617" y="0"/>
                    </a:moveTo>
                    <a:lnTo>
                      <a:pt x="79418" y="0"/>
                    </a:lnTo>
                    <a:cubicBezTo>
                      <a:pt x="79418" y="43699"/>
                      <a:pt x="44079" y="79418"/>
                      <a:pt x="0" y="79418"/>
                    </a:cubicBezTo>
                    <a:lnTo>
                      <a:pt x="0" y="2474132"/>
                    </a:lnTo>
                    <a:cubicBezTo>
                      <a:pt x="43699" y="2474132"/>
                      <a:pt x="79418" y="2509471"/>
                      <a:pt x="79418" y="2553550"/>
                    </a:cubicBezTo>
                    <a:lnTo>
                      <a:pt x="4609617" y="2553550"/>
                    </a:lnTo>
                    <a:cubicBezTo>
                      <a:pt x="4609617" y="2509851"/>
                      <a:pt x="4644956" y="2474132"/>
                      <a:pt x="4689035" y="2474132"/>
                    </a:cubicBezTo>
                    <a:lnTo>
                      <a:pt x="4689035" y="79418"/>
                    </a:lnTo>
                    <a:cubicBezTo>
                      <a:pt x="4645335" y="79418"/>
                      <a:pt x="4609617" y="44079"/>
                      <a:pt x="4609617" y="0"/>
                    </a:cubicBezTo>
                    <a:close/>
                  </a:path>
                </a:pathLst>
              </a:custGeom>
              <a:solidFill>
                <a:srgbClr val="F8F2EC"/>
              </a:solidFill>
            </p:spPr>
          </p:sp>
          <p:sp>
            <p:nvSpPr>
              <p:cNvPr id="8" name="TextBox 8"/>
              <p:cNvSpPr txBox="1"/>
              <p:nvPr/>
            </p:nvSpPr>
            <p:spPr>
              <a:xfrm>
                <a:off x="38100" y="-9525"/>
                <a:ext cx="4612835" cy="2524975"/>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593070" y="3533211"/>
            <a:ext cx="2346561" cy="1816629"/>
          </a:xfrm>
          <a:custGeom>
            <a:avLst/>
            <a:gdLst/>
            <a:ahLst/>
            <a:cxnLst/>
            <a:rect l="l" t="t" r="r" b="b"/>
            <a:pathLst>
              <a:path w="2346561" h="1816629">
                <a:moveTo>
                  <a:pt x="0" y="0"/>
                </a:moveTo>
                <a:lnTo>
                  <a:pt x="2346561" y="0"/>
                </a:lnTo>
                <a:lnTo>
                  <a:pt x="2346561" y="1816630"/>
                </a:lnTo>
                <a:lnTo>
                  <a:pt x="0" y="1816630"/>
                </a:lnTo>
                <a:lnTo>
                  <a:pt x="0" y="0"/>
                </a:lnTo>
                <a:close/>
              </a:path>
            </a:pathLst>
          </a:custGeom>
          <a:blipFill>
            <a:blip r:embed="rId4"/>
            <a:stretch>
              <a:fillRect/>
            </a:stretch>
          </a:blipFill>
        </p:spPr>
      </p:sp>
      <p:sp>
        <p:nvSpPr>
          <p:cNvPr id="10" name="Freeform 10"/>
          <p:cNvSpPr/>
          <p:nvPr/>
        </p:nvSpPr>
        <p:spPr>
          <a:xfrm>
            <a:off x="2939631" y="3727369"/>
            <a:ext cx="1793518" cy="2397046"/>
          </a:xfrm>
          <a:custGeom>
            <a:avLst/>
            <a:gdLst/>
            <a:ahLst/>
            <a:cxnLst/>
            <a:rect l="l" t="t" r="r" b="b"/>
            <a:pathLst>
              <a:path w="1793518" h="2397046">
                <a:moveTo>
                  <a:pt x="0" y="0"/>
                </a:moveTo>
                <a:lnTo>
                  <a:pt x="1793518" y="0"/>
                </a:lnTo>
                <a:lnTo>
                  <a:pt x="1793518" y="2397046"/>
                </a:lnTo>
                <a:lnTo>
                  <a:pt x="0" y="23970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811261" y="2624896"/>
            <a:ext cx="851724" cy="1046666"/>
          </a:xfrm>
          <a:custGeom>
            <a:avLst/>
            <a:gdLst/>
            <a:ahLst/>
            <a:cxnLst/>
            <a:rect l="l" t="t" r="r" b="b"/>
            <a:pathLst>
              <a:path w="851724" h="1046666">
                <a:moveTo>
                  <a:pt x="0" y="0"/>
                </a:moveTo>
                <a:lnTo>
                  <a:pt x="851724" y="0"/>
                </a:lnTo>
                <a:lnTo>
                  <a:pt x="851724" y="1046666"/>
                </a:lnTo>
                <a:lnTo>
                  <a:pt x="0" y="10466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2" name="Picture 1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2427648" y="3015600"/>
            <a:ext cx="5350221" cy="3019432"/>
          </a:xfrm>
          <a:prstGeom prst="rect">
            <a:avLst/>
          </a:prstGeom>
        </p:spPr>
      </p:pic>
      <p:sp>
        <p:nvSpPr>
          <p:cNvPr id="13" name="Freeform 13"/>
          <p:cNvSpPr/>
          <p:nvPr/>
        </p:nvSpPr>
        <p:spPr>
          <a:xfrm>
            <a:off x="7706420" y="6658827"/>
            <a:ext cx="2875160" cy="3265681"/>
          </a:xfrm>
          <a:custGeom>
            <a:avLst/>
            <a:gdLst/>
            <a:ahLst/>
            <a:cxnLst/>
            <a:rect l="l" t="t" r="r" b="b"/>
            <a:pathLst>
              <a:path w="2875160" h="3265681">
                <a:moveTo>
                  <a:pt x="0" y="0"/>
                </a:moveTo>
                <a:lnTo>
                  <a:pt x="2875160" y="0"/>
                </a:lnTo>
                <a:lnTo>
                  <a:pt x="2875160" y="3265681"/>
                </a:lnTo>
                <a:lnTo>
                  <a:pt x="0" y="32656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TextBox 14"/>
          <p:cNvSpPr txBox="1"/>
          <p:nvPr/>
        </p:nvSpPr>
        <p:spPr>
          <a:xfrm>
            <a:off x="1322147" y="1366092"/>
            <a:ext cx="16113201" cy="1258804"/>
          </a:xfrm>
          <a:prstGeom prst="rect">
            <a:avLst/>
          </a:prstGeom>
        </p:spPr>
        <p:txBody>
          <a:bodyPr lIns="0" tIns="0" rIns="0" bIns="0" rtlCol="0" anchor="t">
            <a:spAutoFit/>
          </a:bodyPr>
          <a:lstStyle/>
          <a:p>
            <a:pPr algn="l">
              <a:lnSpc>
                <a:spcPts val="10220"/>
              </a:lnSpc>
              <a:spcBef>
                <a:spcPct val="0"/>
              </a:spcBef>
            </a:pPr>
            <a:r>
              <a:rPr lang="en-US" sz="7300" b="1">
                <a:solidFill>
                  <a:srgbClr val="261310"/>
                </a:solidFill>
                <a:latin typeface="Grand Cru S Bold"/>
                <a:ea typeface="Grand Cru S Bold"/>
                <a:cs typeface="Grand Cru S Bold"/>
                <a:sym typeface="Grand Cru S Bold"/>
              </a:rPr>
              <a:t>Preparation of Bacterial Cultures</a:t>
            </a:r>
          </a:p>
        </p:txBody>
      </p:sp>
      <p:sp>
        <p:nvSpPr>
          <p:cNvPr id="15" name="TextBox 15"/>
          <p:cNvSpPr txBox="1"/>
          <p:nvPr/>
        </p:nvSpPr>
        <p:spPr>
          <a:xfrm>
            <a:off x="319205" y="6057740"/>
            <a:ext cx="5059738" cy="613419"/>
          </a:xfrm>
          <a:prstGeom prst="rect">
            <a:avLst/>
          </a:prstGeom>
        </p:spPr>
        <p:txBody>
          <a:bodyPr lIns="0" tIns="0" rIns="0" bIns="0" rtlCol="0" anchor="t">
            <a:spAutoFit/>
          </a:bodyPr>
          <a:lstStyle/>
          <a:p>
            <a:pPr algn="ctr">
              <a:lnSpc>
                <a:spcPts val="5039"/>
              </a:lnSpc>
              <a:spcBef>
                <a:spcPct val="0"/>
              </a:spcBef>
            </a:pPr>
            <a:r>
              <a:rPr lang="en-US" sz="3599">
                <a:solidFill>
                  <a:srgbClr val="261310"/>
                </a:solidFill>
                <a:latin typeface="Abril Fatface"/>
                <a:ea typeface="Abril Fatface"/>
                <a:cs typeface="Abril Fatface"/>
                <a:sym typeface="Abril Fatface"/>
              </a:rPr>
              <a:t>Culturing Bacteria: </a:t>
            </a:r>
          </a:p>
        </p:txBody>
      </p:sp>
      <p:sp>
        <p:nvSpPr>
          <p:cNvPr id="16" name="TextBox 16"/>
          <p:cNvSpPr txBox="1"/>
          <p:nvPr/>
        </p:nvSpPr>
        <p:spPr>
          <a:xfrm>
            <a:off x="502513" y="6718783"/>
            <a:ext cx="5059738" cy="3079093"/>
          </a:xfrm>
          <a:prstGeom prst="rect">
            <a:avLst/>
          </a:prstGeom>
        </p:spPr>
        <p:txBody>
          <a:bodyPr lIns="0" tIns="0" rIns="0" bIns="0" rtlCol="0" anchor="t">
            <a:spAutoFit/>
          </a:bodyPr>
          <a:lstStyle/>
          <a:p>
            <a:pPr algn="just">
              <a:lnSpc>
                <a:spcPts val="4059"/>
              </a:lnSpc>
            </a:pPr>
            <a:r>
              <a:rPr lang="en-US" sz="2899">
                <a:solidFill>
                  <a:srgbClr val="261310"/>
                </a:solidFill>
                <a:latin typeface="Questrial"/>
                <a:ea typeface="Questrial"/>
                <a:cs typeface="Questrial"/>
                <a:sym typeface="Questrial"/>
              </a:rPr>
              <a:t>Bacterial colonies were transferred to phosphate-buffered saline (PBS) to create a homogeneous suspension with a known concentration </a:t>
            </a:r>
          </a:p>
          <a:p>
            <a:pPr algn="just">
              <a:lnSpc>
                <a:spcPts val="4059"/>
              </a:lnSpc>
              <a:spcBef>
                <a:spcPct val="0"/>
              </a:spcBef>
            </a:pPr>
            <a:r>
              <a:rPr lang="en-US" sz="2899">
                <a:solidFill>
                  <a:srgbClr val="261310"/>
                </a:solidFill>
                <a:latin typeface="Questrial"/>
                <a:ea typeface="Questrial"/>
                <a:cs typeface="Questrial"/>
                <a:sym typeface="Questrial"/>
              </a:rPr>
              <a:t>of colony-forming units</a:t>
            </a:r>
          </a:p>
        </p:txBody>
      </p:sp>
      <p:sp>
        <p:nvSpPr>
          <p:cNvPr id="17" name="TextBox 17"/>
          <p:cNvSpPr txBox="1"/>
          <p:nvPr/>
        </p:nvSpPr>
        <p:spPr>
          <a:xfrm>
            <a:off x="6973025" y="2620598"/>
            <a:ext cx="4811445" cy="1606603"/>
          </a:xfrm>
          <a:prstGeom prst="rect">
            <a:avLst/>
          </a:prstGeom>
        </p:spPr>
        <p:txBody>
          <a:bodyPr lIns="0" tIns="0" rIns="0" bIns="0" rtlCol="0" anchor="t">
            <a:spAutoFit/>
          </a:bodyPr>
          <a:lstStyle/>
          <a:p>
            <a:pPr algn="ctr">
              <a:lnSpc>
                <a:spcPts val="5039"/>
              </a:lnSpc>
            </a:pPr>
            <a:r>
              <a:rPr lang="en-US" sz="3599">
                <a:solidFill>
                  <a:srgbClr val="261310"/>
                </a:solidFill>
                <a:latin typeface="Abril Fatface"/>
                <a:ea typeface="Abril Fatface"/>
                <a:cs typeface="Abril Fatface"/>
                <a:sym typeface="Abril Fatface"/>
              </a:rPr>
              <a:t>Preparation of Probe Solutions:</a:t>
            </a:r>
          </a:p>
          <a:p>
            <a:pPr algn="ctr">
              <a:lnSpc>
                <a:spcPts val="2659"/>
              </a:lnSpc>
              <a:spcBef>
                <a:spcPct val="0"/>
              </a:spcBef>
            </a:pPr>
            <a:endParaRPr lang="en-US" sz="3599">
              <a:solidFill>
                <a:srgbClr val="261310"/>
              </a:solidFill>
              <a:latin typeface="Abril Fatface"/>
              <a:ea typeface="Abril Fatface"/>
              <a:cs typeface="Abril Fatface"/>
              <a:sym typeface="Abril Fatface"/>
            </a:endParaRPr>
          </a:p>
        </p:txBody>
      </p:sp>
      <p:sp>
        <p:nvSpPr>
          <p:cNvPr id="18" name="TextBox 18"/>
          <p:cNvSpPr txBox="1"/>
          <p:nvPr/>
        </p:nvSpPr>
        <p:spPr>
          <a:xfrm>
            <a:off x="6864599" y="3915982"/>
            <a:ext cx="5028299" cy="2481805"/>
          </a:xfrm>
          <a:prstGeom prst="rect">
            <a:avLst/>
          </a:prstGeom>
        </p:spPr>
        <p:txBody>
          <a:bodyPr lIns="0" tIns="0" rIns="0" bIns="0" rtlCol="0" anchor="t">
            <a:spAutoFit/>
          </a:bodyPr>
          <a:lstStyle/>
          <a:p>
            <a:pPr algn="just">
              <a:lnSpc>
                <a:spcPts val="3919"/>
              </a:lnSpc>
              <a:spcBef>
                <a:spcPct val="0"/>
              </a:spcBef>
            </a:pPr>
            <a:r>
              <a:rPr lang="en-US" sz="2799">
                <a:solidFill>
                  <a:srgbClr val="261310"/>
                </a:solidFill>
                <a:latin typeface="Questrial"/>
                <a:ea typeface="Questrial"/>
                <a:cs typeface="Questrial"/>
                <a:sym typeface="Questrial"/>
              </a:rPr>
              <a:t>A stock solution of  the β-LEAF probe was prepared in DMSO, and a working solution was prepared by diluting the probe in PBS.</a:t>
            </a:r>
          </a:p>
        </p:txBody>
      </p:sp>
      <p:sp>
        <p:nvSpPr>
          <p:cNvPr id="19" name="TextBox 19"/>
          <p:cNvSpPr txBox="1"/>
          <p:nvPr/>
        </p:nvSpPr>
        <p:spPr>
          <a:xfrm>
            <a:off x="12886487" y="5977882"/>
            <a:ext cx="4258513" cy="613419"/>
          </a:xfrm>
          <a:prstGeom prst="rect">
            <a:avLst/>
          </a:prstGeom>
        </p:spPr>
        <p:txBody>
          <a:bodyPr wrap="square" lIns="0" tIns="0" rIns="0" bIns="0" rtlCol="0" anchor="t">
            <a:spAutoFit/>
          </a:bodyPr>
          <a:lstStyle/>
          <a:p>
            <a:pPr algn="ctr">
              <a:lnSpc>
                <a:spcPts val="5039"/>
              </a:lnSpc>
              <a:spcBef>
                <a:spcPct val="0"/>
              </a:spcBef>
            </a:pPr>
            <a:r>
              <a:rPr lang="en-US" sz="3599" dirty="0">
                <a:solidFill>
                  <a:srgbClr val="261310"/>
                </a:solidFill>
                <a:latin typeface="Abril Fatface"/>
                <a:ea typeface="Abril Fatface"/>
                <a:cs typeface="Abril Fatface"/>
                <a:sym typeface="Abril Fatface"/>
              </a:rPr>
              <a:t>Setting Up Assays:</a:t>
            </a:r>
          </a:p>
        </p:txBody>
      </p:sp>
      <p:sp>
        <p:nvSpPr>
          <p:cNvPr id="20" name="TextBox 20"/>
          <p:cNvSpPr txBox="1"/>
          <p:nvPr/>
        </p:nvSpPr>
        <p:spPr>
          <a:xfrm>
            <a:off x="12209255" y="6658827"/>
            <a:ext cx="5350221" cy="2977150"/>
          </a:xfrm>
          <a:prstGeom prst="rect">
            <a:avLst/>
          </a:prstGeom>
        </p:spPr>
        <p:txBody>
          <a:bodyPr lIns="0" tIns="0" rIns="0" bIns="0" rtlCol="0" anchor="t">
            <a:spAutoFit/>
          </a:bodyPr>
          <a:lstStyle/>
          <a:p>
            <a:pPr algn="just">
              <a:lnSpc>
                <a:spcPts val="3919"/>
              </a:lnSpc>
              <a:spcBef>
                <a:spcPct val="0"/>
              </a:spcBef>
            </a:pPr>
            <a:r>
              <a:rPr lang="en-US" sz="2799" dirty="0">
                <a:solidFill>
                  <a:srgbClr val="261310"/>
                </a:solidFill>
                <a:latin typeface="Questrial"/>
                <a:ea typeface="Questrial"/>
                <a:cs typeface="Questrial"/>
                <a:sym typeface="Questrial"/>
              </a:rPr>
              <a:t>Assays were performed in 96-well plates. Bacterial suspension, antibiotic solution (if testing antibiotic activity), and the β-LEAF probe solution were added to the wells.</a:t>
            </a:r>
          </a:p>
        </p:txBody>
      </p:sp>
      <p:sp>
        <p:nvSpPr>
          <p:cNvPr id="21" name="AutoShape 21"/>
          <p:cNvSpPr/>
          <p:nvPr/>
        </p:nvSpPr>
        <p:spPr>
          <a:xfrm>
            <a:off x="4916587" y="5143500"/>
            <a:ext cx="2623032" cy="2124047"/>
          </a:xfrm>
          <a:prstGeom prst="line">
            <a:avLst/>
          </a:prstGeom>
          <a:ln w="38100" cap="flat">
            <a:solidFill>
              <a:srgbClr val="B22F30"/>
            </a:solidFill>
            <a:prstDash val="solid"/>
            <a:headEnd type="none" w="sm" len="sm"/>
            <a:tailEnd type="arrow" w="med" len="sm"/>
          </a:ln>
        </p:spPr>
      </p:sp>
      <p:sp>
        <p:nvSpPr>
          <p:cNvPr id="22" name="AutoShape 22"/>
          <p:cNvSpPr/>
          <p:nvPr/>
        </p:nvSpPr>
        <p:spPr>
          <a:xfrm flipV="1">
            <a:off x="10532197" y="5908058"/>
            <a:ext cx="1711832" cy="1801124"/>
          </a:xfrm>
          <a:prstGeom prst="line">
            <a:avLst/>
          </a:prstGeom>
          <a:ln w="38100" cap="flat">
            <a:solidFill>
              <a:srgbClr val="B22F30"/>
            </a:solidFill>
            <a:prstDash val="solid"/>
            <a:headEnd type="none" w="sm" len="sm"/>
            <a:tailEnd type="arrow" w="med" len="sm"/>
          </a:ln>
        </p:spPr>
      </p:sp>
      <p:sp>
        <p:nvSpPr>
          <p:cNvPr id="23" name="TextBox 23"/>
          <p:cNvSpPr txBox="1"/>
          <p:nvPr/>
        </p:nvSpPr>
        <p:spPr>
          <a:xfrm>
            <a:off x="1461515" y="361405"/>
            <a:ext cx="16113201" cy="1258804"/>
          </a:xfrm>
          <a:prstGeom prst="rect">
            <a:avLst/>
          </a:prstGeom>
        </p:spPr>
        <p:txBody>
          <a:bodyPr lIns="0" tIns="0" rIns="0" bIns="0" rtlCol="0" anchor="t">
            <a:spAutoFit/>
          </a:bodyPr>
          <a:lstStyle/>
          <a:p>
            <a:pPr algn="ctr">
              <a:lnSpc>
                <a:spcPts val="10220"/>
              </a:lnSpc>
              <a:spcBef>
                <a:spcPct val="0"/>
              </a:spcBef>
            </a:pPr>
            <a:r>
              <a:rPr lang="en-US" sz="7300" b="1">
                <a:solidFill>
                  <a:srgbClr val="261310"/>
                </a:solidFill>
                <a:latin typeface="Grand Cru S Bold"/>
                <a:ea typeface="Grand Cru S Bold"/>
                <a:cs typeface="Grand Cru S Bold"/>
                <a:sym typeface="Grand Cru S Bold"/>
              </a:rPr>
              <a:t>B-Leaf Assay </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509360" y="299260"/>
            <a:ext cx="17367158" cy="9651072"/>
            <a:chOff x="0" y="0"/>
            <a:chExt cx="23156210" cy="12868096"/>
          </a:xfrm>
        </p:grpSpPr>
        <p:grpSp>
          <p:nvGrpSpPr>
            <p:cNvPr id="3" name="Group 3"/>
            <p:cNvGrpSpPr/>
            <p:nvPr/>
          </p:nvGrpSpPr>
          <p:grpSpPr>
            <a:xfrm>
              <a:off x="0" y="0"/>
              <a:ext cx="23156210" cy="12868096"/>
              <a:chOff x="0" y="0"/>
              <a:chExt cx="4586603" cy="2548813"/>
            </a:xfrm>
          </p:grpSpPr>
          <p:sp>
            <p:nvSpPr>
              <p:cNvPr id="4" name="Freeform 4"/>
              <p:cNvSpPr/>
              <p:nvPr/>
            </p:nvSpPr>
            <p:spPr>
              <a:xfrm>
                <a:off x="0" y="0"/>
                <a:ext cx="4586603" cy="2548813"/>
              </a:xfrm>
              <a:custGeom>
                <a:avLst/>
                <a:gdLst/>
                <a:ahLst/>
                <a:cxnLst/>
                <a:rect l="l" t="t" r="r" b="b"/>
                <a:pathLst>
                  <a:path w="4586603" h="2548813">
                    <a:moveTo>
                      <a:pt x="4507185" y="0"/>
                    </a:moveTo>
                    <a:lnTo>
                      <a:pt x="79418" y="0"/>
                    </a:lnTo>
                    <a:cubicBezTo>
                      <a:pt x="79418" y="43699"/>
                      <a:pt x="44079" y="79418"/>
                      <a:pt x="0" y="79418"/>
                    </a:cubicBezTo>
                    <a:lnTo>
                      <a:pt x="0" y="2469395"/>
                    </a:lnTo>
                    <a:cubicBezTo>
                      <a:pt x="43699" y="2469395"/>
                      <a:pt x="79418" y="2504734"/>
                      <a:pt x="79418" y="2548813"/>
                    </a:cubicBezTo>
                    <a:lnTo>
                      <a:pt x="4507185" y="2548813"/>
                    </a:lnTo>
                    <a:cubicBezTo>
                      <a:pt x="4507185" y="2505114"/>
                      <a:pt x="4542524" y="2469395"/>
                      <a:pt x="4586603" y="2469395"/>
                    </a:cubicBezTo>
                    <a:lnTo>
                      <a:pt x="4586603" y="79418"/>
                    </a:lnTo>
                    <a:cubicBezTo>
                      <a:pt x="4542904" y="79418"/>
                      <a:pt x="4507185" y="44079"/>
                      <a:pt x="4507185"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10403" cy="252023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9927" y="188433"/>
              <a:ext cx="22787295" cy="12477656"/>
              <a:chOff x="0" y="0"/>
              <a:chExt cx="4586603" cy="2511490"/>
            </a:xfrm>
          </p:grpSpPr>
          <p:sp>
            <p:nvSpPr>
              <p:cNvPr id="7" name="Freeform 7"/>
              <p:cNvSpPr/>
              <p:nvPr/>
            </p:nvSpPr>
            <p:spPr>
              <a:xfrm>
                <a:off x="0" y="0"/>
                <a:ext cx="4586603" cy="2511490"/>
              </a:xfrm>
              <a:custGeom>
                <a:avLst/>
                <a:gdLst/>
                <a:ahLst/>
                <a:cxnLst/>
                <a:rect l="l" t="t" r="r" b="b"/>
                <a:pathLst>
                  <a:path w="4586603" h="2511490">
                    <a:moveTo>
                      <a:pt x="4507185" y="0"/>
                    </a:moveTo>
                    <a:lnTo>
                      <a:pt x="79418" y="0"/>
                    </a:lnTo>
                    <a:cubicBezTo>
                      <a:pt x="79418" y="43699"/>
                      <a:pt x="44079" y="79418"/>
                      <a:pt x="0" y="79418"/>
                    </a:cubicBezTo>
                    <a:lnTo>
                      <a:pt x="0" y="2432072"/>
                    </a:lnTo>
                    <a:cubicBezTo>
                      <a:pt x="43699" y="2432072"/>
                      <a:pt x="79418" y="2467410"/>
                      <a:pt x="79418" y="2511490"/>
                    </a:cubicBezTo>
                    <a:lnTo>
                      <a:pt x="4507185" y="2511490"/>
                    </a:lnTo>
                    <a:cubicBezTo>
                      <a:pt x="4507185" y="2467790"/>
                      <a:pt x="4542524" y="2432072"/>
                      <a:pt x="4586603" y="2432072"/>
                    </a:cubicBezTo>
                    <a:lnTo>
                      <a:pt x="4586603" y="79418"/>
                    </a:lnTo>
                    <a:cubicBezTo>
                      <a:pt x="4542904" y="79418"/>
                      <a:pt x="4507185" y="44079"/>
                      <a:pt x="4507185" y="0"/>
                    </a:cubicBezTo>
                    <a:close/>
                  </a:path>
                </a:pathLst>
              </a:custGeom>
              <a:solidFill>
                <a:srgbClr val="F8F2EC"/>
              </a:solidFill>
            </p:spPr>
          </p:sp>
          <p:sp>
            <p:nvSpPr>
              <p:cNvPr id="8" name="TextBox 8"/>
              <p:cNvSpPr txBox="1"/>
              <p:nvPr/>
            </p:nvSpPr>
            <p:spPr>
              <a:xfrm>
                <a:off x="38100" y="-9525"/>
                <a:ext cx="4510403" cy="2482915"/>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1572140" y="1412765"/>
            <a:ext cx="6133606" cy="4078848"/>
          </a:xfrm>
          <a:custGeom>
            <a:avLst/>
            <a:gdLst/>
            <a:ahLst/>
            <a:cxnLst/>
            <a:rect l="l" t="t" r="r" b="b"/>
            <a:pathLst>
              <a:path w="6133606" h="4078848">
                <a:moveTo>
                  <a:pt x="0" y="0"/>
                </a:moveTo>
                <a:lnTo>
                  <a:pt x="6133606" y="0"/>
                </a:lnTo>
                <a:lnTo>
                  <a:pt x="6133606" y="4078849"/>
                </a:lnTo>
                <a:lnTo>
                  <a:pt x="0" y="4078849"/>
                </a:lnTo>
                <a:lnTo>
                  <a:pt x="0" y="0"/>
                </a:lnTo>
                <a:close/>
              </a:path>
            </a:pathLst>
          </a:custGeom>
          <a:blipFill>
            <a:blip r:embed="rId2"/>
            <a:stretch>
              <a:fillRect/>
            </a:stretch>
          </a:blipFill>
        </p:spPr>
      </p:sp>
      <p:sp>
        <p:nvSpPr>
          <p:cNvPr id="10" name="Freeform 10"/>
          <p:cNvSpPr/>
          <p:nvPr/>
        </p:nvSpPr>
        <p:spPr>
          <a:xfrm>
            <a:off x="11967838" y="1609707"/>
            <a:ext cx="4884644" cy="4196723"/>
          </a:xfrm>
          <a:custGeom>
            <a:avLst/>
            <a:gdLst/>
            <a:ahLst/>
            <a:cxnLst/>
            <a:rect l="l" t="t" r="r" b="b"/>
            <a:pathLst>
              <a:path w="4884644" h="4196723">
                <a:moveTo>
                  <a:pt x="0" y="0"/>
                </a:moveTo>
                <a:lnTo>
                  <a:pt x="4884644" y="0"/>
                </a:lnTo>
                <a:lnTo>
                  <a:pt x="4884644" y="4196723"/>
                </a:lnTo>
                <a:lnTo>
                  <a:pt x="0" y="4196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8105256" y="5656801"/>
            <a:ext cx="3056254" cy="299258"/>
          </a:xfrm>
          <a:custGeom>
            <a:avLst/>
            <a:gdLst/>
            <a:ahLst/>
            <a:cxnLst/>
            <a:rect l="l" t="t" r="r" b="b"/>
            <a:pathLst>
              <a:path w="3056254" h="299258">
                <a:moveTo>
                  <a:pt x="0" y="0"/>
                </a:moveTo>
                <a:lnTo>
                  <a:pt x="3056254" y="0"/>
                </a:lnTo>
                <a:lnTo>
                  <a:pt x="3056254" y="299258"/>
                </a:lnTo>
                <a:lnTo>
                  <a:pt x="0" y="299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572140" y="5749280"/>
            <a:ext cx="6133606" cy="3586548"/>
          </a:xfrm>
          <a:prstGeom prst="rect">
            <a:avLst/>
          </a:prstGeom>
        </p:spPr>
        <p:txBody>
          <a:bodyPr lIns="0" tIns="0" rIns="0" bIns="0" rtlCol="0" anchor="t">
            <a:spAutoFit/>
          </a:bodyPr>
          <a:lstStyle/>
          <a:p>
            <a:pPr algn="l">
              <a:lnSpc>
                <a:spcPts val="3639"/>
              </a:lnSpc>
            </a:pPr>
            <a:r>
              <a:rPr lang="en-US" sz="2599">
                <a:solidFill>
                  <a:srgbClr val="261310"/>
                </a:solidFill>
                <a:latin typeface="Questrial"/>
                <a:ea typeface="Questrial"/>
                <a:cs typeface="Questrial"/>
                <a:sym typeface="Questrial"/>
              </a:rPr>
              <a:t>Monitoring   Fluorescence: </a:t>
            </a:r>
          </a:p>
          <a:p>
            <a:pPr algn="just">
              <a:lnSpc>
                <a:spcPts val="4199"/>
              </a:lnSpc>
              <a:spcBef>
                <a:spcPct val="0"/>
              </a:spcBef>
            </a:pPr>
            <a:r>
              <a:rPr lang="en-US" sz="2999">
                <a:solidFill>
                  <a:srgbClr val="261310"/>
                </a:solidFill>
                <a:latin typeface="Questrial"/>
                <a:ea typeface="Questrial"/>
                <a:cs typeface="Questrial"/>
                <a:sym typeface="Questrial"/>
              </a:rPr>
              <a:t>Fluorescence was monitored over time using a plate reader. The excitation and emission wavelengths were set to detect the fluorescence emitted by the cleaved β-LEAF probe.</a:t>
            </a:r>
          </a:p>
        </p:txBody>
      </p:sp>
      <p:sp>
        <p:nvSpPr>
          <p:cNvPr id="13" name="TextBox 13"/>
          <p:cNvSpPr txBox="1"/>
          <p:nvPr/>
        </p:nvSpPr>
        <p:spPr>
          <a:xfrm>
            <a:off x="11561020" y="5749280"/>
            <a:ext cx="5698280" cy="3124313"/>
          </a:xfrm>
          <a:prstGeom prst="rect">
            <a:avLst/>
          </a:prstGeom>
        </p:spPr>
        <p:txBody>
          <a:bodyPr lIns="0" tIns="0" rIns="0" bIns="0" rtlCol="0" anchor="t">
            <a:spAutoFit/>
          </a:bodyPr>
          <a:lstStyle/>
          <a:p>
            <a:pPr algn="l">
              <a:lnSpc>
                <a:spcPts val="4199"/>
              </a:lnSpc>
            </a:pPr>
            <a:r>
              <a:rPr lang="en-US" sz="2999">
                <a:solidFill>
                  <a:srgbClr val="261310"/>
                </a:solidFill>
                <a:latin typeface="Questrial"/>
                <a:ea typeface="Questrial"/>
                <a:cs typeface="Questrial"/>
                <a:sym typeface="Questrial"/>
              </a:rPr>
              <a:t>Data Analysis: </a:t>
            </a:r>
          </a:p>
          <a:p>
            <a:pPr algn="just">
              <a:lnSpc>
                <a:spcPts val="4199"/>
              </a:lnSpc>
              <a:spcBef>
                <a:spcPct val="0"/>
              </a:spcBef>
            </a:pPr>
            <a:r>
              <a:rPr lang="en-US" sz="2999">
                <a:solidFill>
                  <a:srgbClr val="261310"/>
                </a:solidFill>
                <a:latin typeface="Questrial"/>
                <a:ea typeface="Questrial"/>
                <a:cs typeface="Questrial"/>
                <a:sym typeface="Questrial"/>
              </a:rPr>
              <a:t>The rate of fluorescence change over time was determined, normalized by bacterial optical density (O.D.), and used to assess beta-lactamase activity.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grpSp>
        <p:nvGrpSpPr>
          <p:cNvPr id="9" name="Group 9"/>
          <p:cNvGrpSpPr/>
          <p:nvPr/>
        </p:nvGrpSpPr>
        <p:grpSpPr>
          <a:xfrm>
            <a:off x="818423" y="0"/>
            <a:ext cx="10530760" cy="10290411"/>
            <a:chOff x="0" y="0"/>
            <a:chExt cx="831293" cy="812320"/>
          </a:xfrm>
        </p:grpSpPr>
        <p:sp>
          <p:nvSpPr>
            <p:cNvPr id="10" name="Freeform 10"/>
            <p:cNvSpPr/>
            <p:nvPr/>
          </p:nvSpPr>
          <p:spPr>
            <a:xfrm>
              <a:off x="0" y="0"/>
              <a:ext cx="831293" cy="812320"/>
            </a:xfrm>
            <a:custGeom>
              <a:avLst/>
              <a:gdLst/>
              <a:ahLst/>
              <a:cxnLst/>
              <a:rect l="l" t="t" r="r" b="b"/>
              <a:pathLst>
                <a:path w="831293" h="812320">
                  <a:moveTo>
                    <a:pt x="415647" y="0"/>
                  </a:moveTo>
                  <a:lnTo>
                    <a:pt x="831293" y="203200"/>
                  </a:lnTo>
                  <a:lnTo>
                    <a:pt x="831293" y="609120"/>
                  </a:lnTo>
                  <a:lnTo>
                    <a:pt x="415647" y="812320"/>
                  </a:lnTo>
                  <a:lnTo>
                    <a:pt x="0" y="609120"/>
                  </a:lnTo>
                  <a:lnTo>
                    <a:pt x="0" y="203200"/>
                  </a:lnTo>
                  <a:lnTo>
                    <a:pt x="415647" y="0"/>
                  </a:lnTo>
                  <a:close/>
                </a:path>
              </a:pathLst>
            </a:custGeom>
            <a:solidFill>
              <a:srgbClr val="195759"/>
            </a:solidFill>
          </p:spPr>
        </p:sp>
        <p:sp>
          <p:nvSpPr>
            <p:cNvPr id="11" name="TextBox 11"/>
            <p:cNvSpPr txBox="1"/>
            <p:nvPr/>
          </p:nvSpPr>
          <p:spPr>
            <a:xfrm>
              <a:off x="20871" y="134596"/>
              <a:ext cx="789551" cy="511291"/>
            </a:xfrm>
            <a:prstGeom prst="rect">
              <a:avLst/>
            </a:prstGeom>
          </p:spPr>
          <p:txBody>
            <a:bodyPr lIns="50800" tIns="50800" rIns="50800" bIns="50800" rtlCol="0" anchor="ctr"/>
            <a:lstStyle/>
            <a:p>
              <a:pPr algn="ctr">
                <a:lnSpc>
                  <a:spcPts val="4479"/>
                </a:lnSpc>
              </a:pPr>
              <a:r>
                <a:rPr lang="en-US" sz="3199" dirty="0">
                  <a:solidFill>
                    <a:srgbClr val="FFFFFF"/>
                  </a:solidFill>
                  <a:latin typeface="Questrial"/>
                  <a:ea typeface="Questrial"/>
                  <a:cs typeface="Questrial"/>
                  <a:sym typeface="Questrial"/>
                </a:rPr>
                <a:t>Nitrocefin Disk Test:</a:t>
              </a:r>
            </a:p>
            <a:p>
              <a:pPr algn="ctr">
                <a:lnSpc>
                  <a:spcPts val="4479"/>
                </a:lnSpc>
              </a:pPr>
              <a:r>
                <a:rPr lang="en-US" sz="3199" dirty="0">
                  <a:solidFill>
                    <a:srgbClr val="FFFFFF"/>
                  </a:solidFill>
                  <a:latin typeface="Questrial"/>
                  <a:ea typeface="Questrial"/>
                  <a:cs typeface="Questrial"/>
                  <a:sym typeface="Questrial"/>
                </a:rPr>
                <a:t>1. Moistening Disks: Nitrocefin disks were moistened with distilled water.</a:t>
              </a:r>
            </a:p>
            <a:p>
              <a:pPr algn="ctr">
                <a:lnSpc>
                  <a:spcPts val="4479"/>
                </a:lnSpc>
              </a:pPr>
              <a:r>
                <a:rPr lang="en-US" sz="3199" dirty="0">
                  <a:solidFill>
                    <a:srgbClr val="FFFFFF"/>
                  </a:solidFill>
                  <a:latin typeface="Questrial"/>
                  <a:ea typeface="Questrial"/>
                  <a:cs typeface="Questrial"/>
                  <a:sym typeface="Questrial"/>
                </a:rPr>
                <a:t>2. Inoculation with Bacterial Colonies: Bacterial colonies grown in the presence of penicillin disks (for induced cultures) were smeared onto the surface of the nitrocefin disks.</a:t>
              </a:r>
            </a:p>
            <a:p>
              <a:pPr algn="ctr">
                <a:lnSpc>
                  <a:spcPts val="4479"/>
                </a:lnSpc>
              </a:pPr>
              <a:r>
                <a:rPr lang="en-US" sz="3199" dirty="0">
                  <a:solidFill>
                    <a:srgbClr val="FFFFFF"/>
                  </a:solidFill>
                  <a:latin typeface="Questrial"/>
                  <a:ea typeface="Questrial"/>
                  <a:cs typeface="Questrial"/>
                  <a:sym typeface="Questrial"/>
                </a:rPr>
                <a:t>3. Observation: The disks were observed for a color change from yellow to deep orange, indicating beta-lactamase activity.</a:t>
              </a:r>
            </a:p>
            <a:p>
              <a:pPr algn="ctr">
                <a:lnSpc>
                  <a:spcPts val="4479"/>
                </a:lnSpc>
              </a:pPr>
              <a:r>
                <a:rPr lang="en-US" sz="3199" dirty="0">
                  <a:solidFill>
                    <a:srgbClr val="FFFFFF"/>
                  </a:solidFill>
                  <a:latin typeface="Questrial"/>
                  <a:ea typeface="Questrial"/>
                  <a:cs typeface="Questrial"/>
                  <a:sym typeface="Questrial"/>
                </a:rPr>
                <a:t>4. Interpretation: The color change was interpreted as a positive result for beta-lactamase production</a:t>
              </a:r>
            </a:p>
          </p:txBody>
        </p:sp>
      </p:grpSp>
      <p:sp>
        <p:nvSpPr>
          <p:cNvPr id="12" name="Freeform 12"/>
          <p:cNvSpPr/>
          <p:nvPr/>
        </p:nvSpPr>
        <p:spPr>
          <a:xfrm>
            <a:off x="10664937" y="1028700"/>
            <a:ext cx="7829694" cy="7829694"/>
          </a:xfrm>
          <a:custGeom>
            <a:avLst/>
            <a:gdLst/>
            <a:ahLst/>
            <a:cxnLst/>
            <a:rect l="l" t="t" r="r" b="b"/>
            <a:pathLst>
              <a:path w="7829694" h="7829694">
                <a:moveTo>
                  <a:pt x="0" y="0"/>
                </a:moveTo>
                <a:lnTo>
                  <a:pt x="7829694" y="0"/>
                </a:lnTo>
                <a:lnTo>
                  <a:pt x="7829694" y="7829694"/>
                </a:lnTo>
                <a:lnTo>
                  <a:pt x="0" y="78296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066800" y="1529595"/>
            <a:ext cx="15506700" cy="7227810"/>
          </a:xfrm>
          <a:prstGeom prst="rect">
            <a:avLst/>
          </a:prstGeom>
        </p:spPr>
        <p:txBody>
          <a:bodyPr wrap="square" lIns="0" tIns="0" rIns="0" bIns="0" rtlCol="0" anchor="t">
            <a:spAutoFit/>
          </a:bodyPr>
          <a:lstStyle/>
          <a:p>
            <a:pPr algn="just">
              <a:lnSpc>
                <a:spcPts val="4377"/>
              </a:lnSpc>
            </a:pPr>
            <a:r>
              <a:rPr lang="en-US" sz="3600" b="1" dirty="0">
                <a:solidFill>
                  <a:srgbClr val="000000"/>
                </a:solidFill>
                <a:latin typeface="Abril Fatface"/>
                <a:ea typeface="Abril Fatface"/>
                <a:cs typeface="Abril Fatface"/>
                <a:sym typeface="Abril Fatface"/>
              </a:rPr>
              <a:t>β-</a:t>
            </a:r>
            <a:r>
              <a:rPr lang="en-US" sz="3600" dirty="0">
                <a:solidFill>
                  <a:srgbClr val="000000"/>
                </a:solidFill>
                <a:latin typeface="Abril Fatface"/>
                <a:ea typeface="Abril Fatface"/>
                <a:cs typeface="Abril Fatface"/>
                <a:sym typeface="Abril Fatface"/>
              </a:rPr>
              <a:t>LEAF Assay (Fluorescence-Based Detection)</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Detects β-lactamase activity in real-time using a fluorescent probe.</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Performed in 96-well plates with bacterial suspension + β-LEAF probe.</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Fluorescence increase = β-lactamase cleavage of the probe.</a:t>
            </a:r>
          </a:p>
          <a:p>
            <a:pPr marL="337564" lvl="1" algn="just">
              <a:lnSpc>
                <a:spcPts val="4377"/>
              </a:lnSpc>
            </a:pPr>
            <a:r>
              <a:rPr lang="en-US" sz="3600" dirty="0">
                <a:solidFill>
                  <a:srgbClr val="000000"/>
                </a:solidFill>
                <a:latin typeface="Abril Fatface"/>
                <a:ea typeface="Abril Fatface"/>
                <a:cs typeface="Abril Fatface"/>
                <a:sym typeface="Abril Fatface"/>
              </a:rPr>
              <a:t>🎯 Advantages</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Sensitive &amp; quantitative.</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High-throughput compatible.</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Useful for testing antibiotic resistance.</a:t>
            </a:r>
          </a:p>
          <a:p>
            <a:pPr algn="just">
              <a:lnSpc>
                <a:spcPts val="4377"/>
              </a:lnSpc>
            </a:pPr>
            <a:r>
              <a:rPr lang="en-US" sz="3600" dirty="0">
                <a:solidFill>
                  <a:srgbClr val="000000"/>
                </a:solidFill>
                <a:latin typeface="Abril Fatface"/>
                <a:ea typeface="Abril Fatface"/>
                <a:cs typeface="Abril Fatface"/>
                <a:sym typeface="Abril Fatface"/>
              </a:rPr>
              <a:t>🎨 Nitrocefin Disk Test (Colorimetric Detection)</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Nitrocefin changes color (yellow → red) when cleaved by β-lactamase.</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Simple visual test using disks &amp; bacterial colonies.</a:t>
            </a:r>
          </a:p>
          <a:p>
            <a:pPr marL="675127" lvl="1" indent="-337563" algn="just">
              <a:lnSpc>
                <a:spcPts val="4377"/>
              </a:lnSpc>
              <a:buFont typeface="Arial"/>
              <a:buChar char="•"/>
            </a:pPr>
            <a:r>
              <a:rPr lang="en-US" sz="3600" dirty="0">
                <a:solidFill>
                  <a:srgbClr val="000000"/>
                </a:solidFill>
                <a:latin typeface="Questrial"/>
                <a:ea typeface="Questrial"/>
                <a:cs typeface="Questrial"/>
                <a:sym typeface="Questrial"/>
              </a:rPr>
              <a:t>Fast, reliable screening method.</a:t>
            </a:r>
          </a:p>
          <a:p>
            <a:pPr algn="just">
              <a:lnSpc>
                <a:spcPts val="4377"/>
              </a:lnSpc>
              <a:spcBef>
                <a:spcPct val="0"/>
              </a:spcBef>
            </a:pPr>
            <a:endParaRPr lang="en-US" sz="3127" dirty="0">
              <a:solidFill>
                <a:srgbClr val="000000"/>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219008" y="2220683"/>
            <a:ext cx="11732696" cy="4488235"/>
          </a:xfrm>
          <a:prstGeom prst="rect">
            <a:avLst/>
          </a:prstGeom>
        </p:spPr>
        <p:txBody>
          <a:bodyPr lIns="0" tIns="0" rIns="0" bIns="0" rtlCol="0" anchor="t">
            <a:spAutoFit/>
          </a:bodyPr>
          <a:lstStyle/>
          <a:p>
            <a:pPr algn="ctr">
              <a:lnSpc>
                <a:spcPts val="11969"/>
              </a:lnSpc>
            </a:pPr>
            <a:r>
              <a:rPr lang="en-US" sz="8549">
                <a:solidFill>
                  <a:srgbClr val="000000"/>
                </a:solidFill>
                <a:latin typeface="Abril Fatface"/>
                <a:ea typeface="Abril Fatface"/>
                <a:cs typeface="Abril Fatface"/>
                <a:sym typeface="Abril Fatface"/>
              </a:rPr>
              <a:t>BIOT 684: DIRECTED PROFESSIONAL INTERNSHIP</a:t>
            </a:r>
          </a:p>
        </p:txBody>
      </p:sp>
      <p:sp>
        <p:nvSpPr>
          <p:cNvPr id="10" name="Freeform 10"/>
          <p:cNvSpPr/>
          <p:nvPr/>
        </p:nvSpPr>
        <p:spPr>
          <a:xfrm>
            <a:off x="12353428" y="5558343"/>
            <a:ext cx="4905872" cy="4114800"/>
          </a:xfrm>
          <a:custGeom>
            <a:avLst/>
            <a:gdLst/>
            <a:ahLst/>
            <a:cxnLst/>
            <a:rect l="l" t="t" r="r" b="b"/>
            <a:pathLst>
              <a:path w="4905872" h="4114800">
                <a:moveTo>
                  <a:pt x="0" y="0"/>
                </a:moveTo>
                <a:lnTo>
                  <a:pt x="4905872" y="0"/>
                </a:lnTo>
                <a:lnTo>
                  <a:pt x="490587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28700" y="587274"/>
            <a:ext cx="2190308" cy="3590669"/>
          </a:xfrm>
          <a:custGeom>
            <a:avLst/>
            <a:gdLst/>
            <a:ahLst/>
            <a:cxnLst/>
            <a:rect l="l" t="t" r="r" b="b"/>
            <a:pathLst>
              <a:path w="2190308" h="3590669">
                <a:moveTo>
                  <a:pt x="0" y="0"/>
                </a:moveTo>
                <a:lnTo>
                  <a:pt x="2190308" y="0"/>
                </a:lnTo>
                <a:lnTo>
                  <a:pt x="2190308" y="3590669"/>
                </a:lnTo>
                <a:lnTo>
                  <a:pt x="0" y="35906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9633937" y="818995"/>
            <a:ext cx="7625363" cy="8635991"/>
          </a:xfrm>
          <a:custGeom>
            <a:avLst/>
            <a:gdLst/>
            <a:ahLst/>
            <a:cxnLst/>
            <a:rect l="l" t="t" r="r" b="b"/>
            <a:pathLst>
              <a:path w="7625363" h="8635991">
                <a:moveTo>
                  <a:pt x="0" y="0"/>
                </a:moveTo>
                <a:lnTo>
                  <a:pt x="7625363" y="0"/>
                </a:lnTo>
                <a:lnTo>
                  <a:pt x="7625363" y="8635991"/>
                </a:lnTo>
                <a:lnTo>
                  <a:pt x="0" y="8635991"/>
                </a:lnTo>
                <a:lnTo>
                  <a:pt x="0" y="0"/>
                </a:lnTo>
                <a:close/>
              </a:path>
            </a:pathLst>
          </a:custGeom>
          <a:blipFill>
            <a:blip r:embed="rId2"/>
            <a:stretch>
              <a:fillRect l="-6626" r="-6626"/>
            </a:stretch>
          </a:blipFill>
        </p:spPr>
      </p:sp>
      <p:sp>
        <p:nvSpPr>
          <p:cNvPr id="10" name="TextBox 10"/>
          <p:cNvSpPr txBox="1"/>
          <p:nvPr/>
        </p:nvSpPr>
        <p:spPr>
          <a:xfrm>
            <a:off x="1028700" y="477617"/>
            <a:ext cx="7939547" cy="1717642"/>
          </a:xfrm>
          <a:prstGeom prst="rect">
            <a:avLst/>
          </a:prstGeom>
        </p:spPr>
        <p:txBody>
          <a:bodyPr lIns="0" tIns="0" rIns="0" bIns="0" rtlCol="0" anchor="t">
            <a:spAutoFit/>
          </a:bodyPr>
          <a:lstStyle/>
          <a:p>
            <a:pPr algn="ctr">
              <a:lnSpc>
                <a:spcPts val="13999"/>
              </a:lnSpc>
              <a:spcBef>
                <a:spcPct val="0"/>
              </a:spcBef>
            </a:pPr>
            <a:r>
              <a:rPr lang="en-US" sz="9999">
                <a:solidFill>
                  <a:srgbClr val="195759"/>
                </a:solidFill>
                <a:latin typeface="Questrial"/>
                <a:ea typeface="Questrial"/>
                <a:cs typeface="Questrial"/>
                <a:sym typeface="Questrial"/>
              </a:rPr>
              <a:t>About GSK</a:t>
            </a:r>
            <a:r>
              <a:rPr lang="en-US" sz="9999">
                <a:solidFill>
                  <a:srgbClr val="2E3D30"/>
                </a:solidFill>
                <a:latin typeface="Questrial"/>
                <a:ea typeface="Questrial"/>
                <a:cs typeface="Questrial"/>
                <a:sym typeface="Questrial"/>
              </a:rPr>
              <a:t> </a:t>
            </a:r>
          </a:p>
        </p:txBody>
      </p:sp>
      <p:sp>
        <p:nvSpPr>
          <p:cNvPr id="11" name="TextBox 11"/>
          <p:cNvSpPr txBox="1"/>
          <p:nvPr/>
        </p:nvSpPr>
        <p:spPr>
          <a:xfrm>
            <a:off x="838199" y="2147634"/>
            <a:ext cx="8648473" cy="7378558"/>
          </a:xfrm>
          <a:prstGeom prst="rect">
            <a:avLst/>
          </a:prstGeom>
        </p:spPr>
        <p:txBody>
          <a:bodyPr wrap="square" lIns="0" tIns="0" rIns="0" bIns="0" rtlCol="0" anchor="t">
            <a:spAutoFit/>
          </a:bodyPr>
          <a:lstStyle/>
          <a:p>
            <a:pPr algn="just">
              <a:lnSpc>
                <a:spcPts val="3359"/>
              </a:lnSpc>
              <a:spcBef>
                <a:spcPct val="0"/>
              </a:spcBef>
            </a:pPr>
            <a:r>
              <a:rPr lang="en-US" sz="2399" dirty="0">
                <a:solidFill>
                  <a:srgbClr val="000000"/>
                </a:solidFill>
                <a:latin typeface="Questrial"/>
                <a:ea typeface="Questrial"/>
                <a:cs typeface="Questrial"/>
                <a:sym typeface="Questrial"/>
              </a:rPr>
              <a:t>GSK plc, or GlaxoSmithKline, is a global biopharma company that develops, manufactures, and commercializes general and specialty medicines and vaccines. They focus on science, technology, and talent to prevent and treat diseases, particularly in respiratory, immunology, oncology, and HIV/infectious diseases. GSK invests heavily in research and development, aiming to impact health at scale.</a:t>
            </a:r>
          </a:p>
          <a:p>
            <a:pPr algn="just">
              <a:lnSpc>
                <a:spcPts val="3359"/>
              </a:lnSpc>
              <a:spcBef>
                <a:spcPct val="0"/>
              </a:spcBef>
            </a:pPr>
            <a:r>
              <a:rPr lang="en-US" sz="2399" dirty="0">
                <a:solidFill>
                  <a:srgbClr val="000000"/>
                </a:solidFill>
                <a:latin typeface="Questrial"/>
                <a:ea typeface="Questrial"/>
                <a:cs typeface="Questrial"/>
                <a:sym typeface="Questrial"/>
              </a:rPr>
              <a:t>Key aspects of GSK:</a:t>
            </a:r>
          </a:p>
          <a:p>
            <a:pPr algn="just">
              <a:lnSpc>
                <a:spcPts val="3359"/>
              </a:lnSpc>
              <a:spcBef>
                <a:spcPct val="0"/>
              </a:spcBef>
            </a:pPr>
            <a:r>
              <a:rPr lang="en-US" sz="2399" dirty="0">
                <a:solidFill>
                  <a:srgbClr val="000000"/>
                </a:solidFill>
                <a:latin typeface="Questrial"/>
                <a:ea typeface="Questrial"/>
                <a:cs typeface="Questrial"/>
                <a:sym typeface="Questrial"/>
              </a:rPr>
              <a:t>Focus:</a:t>
            </a:r>
          </a:p>
          <a:p>
            <a:pPr algn="just">
              <a:lnSpc>
                <a:spcPts val="3359"/>
              </a:lnSpc>
              <a:spcBef>
                <a:spcPct val="0"/>
              </a:spcBef>
            </a:pPr>
            <a:r>
              <a:rPr lang="en-US" sz="2399" dirty="0">
                <a:solidFill>
                  <a:srgbClr val="000000"/>
                </a:solidFill>
                <a:latin typeface="Questrial"/>
                <a:ea typeface="Questrial"/>
                <a:cs typeface="Questrial"/>
                <a:sym typeface="Questrial"/>
              </a:rPr>
              <a:t>GSK is a biopharma company, meaning it focuses on developing and manufacturing biological medicines.</a:t>
            </a:r>
          </a:p>
          <a:p>
            <a:pPr algn="just">
              <a:lnSpc>
                <a:spcPts val="3359"/>
              </a:lnSpc>
              <a:spcBef>
                <a:spcPct val="0"/>
              </a:spcBef>
            </a:pPr>
            <a:r>
              <a:rPr lang="en-US" sz="2399" dirty="0">
                <a:solidFill>
                  <a:srgbClr val="000000"/>
                </a:solidFill>
                <a:latin typeface="Questrial"/>
                <a:ea typeface="Questrial"/>
                <a:cs typeface="Questrial"/>
                <a:sym typeface="Questrial"/>
              </a:rPr>
              <a:t>Core Areas:</a:t>
            </a:r>
          </a:p>
          <a:p>
            <a:pPr algn="just">
              <a:lnSpc>
                <a:spcPts val="3359"/>
              </a:lnSpc>
              <a:spcBef>
                <a:spcPct val="0"/>
              </a:spcBef>
            </a:pPr>
            <a:r>
              <a:rPr lang="en-US" sz="2399" dirty="0">
                <a:solidFill>
                  <a:srgbClr val="000000"/>
                </a:solidFill>
                <a:latin typeface="Questrial"/>
                <a:ea typeface="Questrial"/>
                <a:cs typeface="Questrial"/>
                <a:sym typeface="Questrial"/>
              </a:rPr>
              <a:t>They target respiratory, immunology, oncology, and HIV/infectious diseases.</a:t>
            </a:r>
          </a:p>
          <a:p>
            <a:pPr algn="just">
              <a:lnSpc>
                <a:spcPts val="3359"/>
              </a:lnSpc>
              <a:spcBef>
                <a:spcPct val="0"/>
              </a:spcBef>
            </a:pPr>
            <a:r>
              <a:rPr lang="en-US" sz="2399" dirty="0">
                <a:solidFill>
                  <a:srgbClr val="000000"/>
                </a:solidFill>
                <a:latin typeface="Questrial"/>
                <a:ea typeface="Questrial"/>
                <a:cs typeface="Questrial"/>
                <a:sym typeface="Questrial"/>
              </a:rPr>
              <a:t>Innovation:</a:t>
            </a:r>
          </a:p>
          <a:p>
            <a:pPr algn="just">
              <a:lnSpc>
                <a:spcPts val="3359"/>
              </a:lnSpc>
              <a:spcBef>
                <a:spcPct val="0"/>
              </a:spcBef>
            </a:pPr>
            <a:r>
              <a:rPr lang="en-US" sz="2399" dirty="0">
                <a:solidFill>
                  <a:srgbClr val="000000"/>
                </a:solidFill>
                <a:latin typeface="Questrial"/>
                <a:ea typeface="Questrial"/>
                <a:cs typeface="Questrial"/>
                <a:sym typeface="Questrial"/>
              </a:rPr>
              <a:t>GSK emphasizes innovation in specialty medicines and vaccines to prevent and treat diseases.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2896725" y="2132609"/>
            <a:ext cx="13625828" cy="6756717"/>
          </a:xfrm>
          <a:prstGeom prst="rect">
            <a:avLst/>
          </a:prstGeom>
        </p:spPr>
        <p:txBody>
          <a:bodyPr lIns="0" tIns="0" rIns="0" bIns="0" rtlCol="0" anchor="t">
            <a:spAutoFit/>
          </a:bodyPr>
          <a:lstStyle/>
          <a:p>
            <a:pPr algn="ctr">
              <a:lnSpc>
                <a:spcPts val="7699"/>
              </a:lnSpc>
              <a:spcBef>
                <a:spcPct val="0"/>
              </a:spcBef>
            </a:pPr>
            <a:r>
              <a:rPr lang="en-US" sz="5499">
                <a:solidFill>
                  <a:srgbClr val="195759"/>
                </a:solidFill>
                <a:latin typeface="Abril Fatface"/>
                <a:ea typeface="Abril Fatface"/>
                <a:cs typeface="Abril Fatface"/>
                <a:sym typeface="Abril Fatface"/>
              </a:rPr>
              <a:t>Evaluation of Proteomic Stabilizer for the Extended</a:t>
            </a:r>
          </a:p>
          <a:p>
            <a:pPr algn="ctr">
              <a:lnSpc>
                <a:spcPts val="7699"/>
              </a:lnSpc>
              <a:spcBef>
                <a:spcPct val="0"/>
              </a:spcBef>
            </a:pPr>
            <a:r>
              <a:rPr lang="en-US" sz="5499">
                <a:solidFill>
                  <a:srgbClr val="195759"/>
                </a:solidFill>
                <a:latin typeface="Abril Fatface"/>
                <a:ea typeface="Abril Fatface"/>
                <a:cs typeface="Abril Fatface"/>
                <a:sym typeface="Abril Fatface"/>
              </a:rPr>
              <a:t>Storage of NHP Red Blood Cells</a:t>
            </a:r>
          </a:p>
          <a:p>
            <a:pPr algn="ctr">
              <a:lnSpc>
                <a:spcPts val="7699"/>
              </a:lnSpc>
              <a:spcBef>
                <a:spcPct val="0"/>
              </a:spcBef>
            </a:pPr>
            <a:endParaRPr lang="en-US" sz="5499">
              <a:solidFill>
                <a:srgbClr val="195759"/>
              </a:solidFill>
              <a:latin typeface="Abril Fatface"/>
              <a:ea typeface="Abril Fatface"/>
              <a:cs typeface="Abril Fatface"/>
              <a:sym typeface="Abril Fatface"/>
            </a:endParaRPr>
          </a:p>
          <a:p>
            <a:pPr algn="ctr">
              <a:lnSpc>
                <a:spcPts val="7699"/>
              </a:lnSpc>
              <a:spcBef>
                <a:spcPct val="0"/>
              </a:spcBef>
            </a:pPr>
            <a:r>
              <a:rPr lang="en-US" sz="5499">
                <a:solidFill>
                  <a:srgbClr val="195759"/>
                </a:solidFill>
                <a:latin typeface="Abril Fatface"/>
                <a:ea typeface="Abril Fatface"/>
                <a:cs typeface="Abril Fatface"/>
                <a:sym typeface="Abril Fatface"/>
              </a:rPr>
              <a:t>Palak Nagar</a:t>
            </a:r>
          </a:p>
          <a:p>
            <a:pPr algn="ctr">
              <a:lnSpc>
                <a:spcPts val="7699"/>
              </a:lnSpc>
              <a:spcBef>
                <a:spcPct val="0"/>
              </a:spcBef>
            </a:pPr>
            <a:endParaRPr lang="en-US" sz="5499">
              <a:solidFill>
                <a:srgbClr val="195759"/>
              </a:solidFill>
              <a:latin typeface="Abril Fatface"/>
              <a:ea typeface="Abril Fatface"/>
              <a:cs typeface="Abril Fatface"/>
              <a:sym typeface="Abril Fatface"/>
            </a:endParaRPr>
          </a:p>
          <a:p>
            <a:pPr algn="ctr">
              <a:lnSpc>
                <a:spcPts val="7699"/>
              </a:lnSpc>
              <a:spcBef>
                <a:spcPct val="0"/>
              </a:spcBef>
            </a:pPr>
            <a:r>
              <a:rPr lang="en-US" sz="5499">
                <a:solidFill>
                  <a:srgbClr val="195759"/>
                </a:solidFill>
                <a:latin typeface="Abril Fatface"/>
                <a:ea typeface="Abril Fatface"/>
                <a:cs typeface="Abril Fatface"/>
                <a:sym typeface="Abril Fatface"/>
              </a:rPr>
              <a:t>Jamie Williams</a:t>
            </a:r>
          </a:p>
        </p:txBody>
      </p:sp>
      <p:sp>
        <p:nvSpPr>
          <p:cNvPr id="10" name="Freeform 10"/>
          <p:cNvSpPr/>
          <p:nvPr/>
        </p:nvSpPr>
        <p:spPr>
          <a:xfrm rot="-1002519">
            <a:off x="372356" y="1147227"/>
            <a:ext cx="2890355" cy="3014712"/>
          </a:xfrm>
          <a:custGeom>
            <a:avLst/>
            <a:gdLst/>
            <a:ahLst/>
            <a:cxnLst/>
            <a:rect l="l" t="t" r="r" b="b"/>
            <a:pathLst>
              <a:path w="2890355" h="3014712">
                <a:moveTo>
                  <a:pt x="0" y="0"/>
                </a:moveTo>
                <a:lnTo>
                  <a:pt x="2890355" y="0"/>
                </a:lnTo>
                <a:lnTo>
                  <a:pt x="2890355" y="3014712"/>
                </a:lnTo>
                <a:lnTo>
                  <a:pt x="0" y="30147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rot="346793">
            <a:off x="13773763" y="5298537"/>
            <a:ext cx="3286697" cy="4114800"/>
          </a:xfrm>
          <a:custGeom>
            <a:avLst/>
            <a:gdLst/>
            <a:ahLst/>
            <a:cxnLst/>
            <a:rect l="l" t="t" r="r" b="b"/>
            <a:pathLst>
              <a:path w="3286697" h="4114800">
                <a:moveTo>
                  <a:pt x="0" y="0"/>
                </a:moveTo>
                <a:lnTo>
                  <a:pt x="3286697" y="0"/>
                </a:lnTo>
                <a:lnTo>
                  <a:pt x="32866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380299" y="2932315"/>
            <a:ext cx="11421241" cy="7499682"/>
          </a:xfrm>
          <a:prstGeom prst="rect">
            <a:avLst/>
          </a:prstGeom>
        </p:spPr>
        <p:txBody>
          <a:bodyPr lIns="0" tIns="0" rIns="0" bIns="0" rtlCol="0" anchor="t">
            <a:spAutoFit/>
          </a:bodyPr>
          <a:lstStyle/>
          <a:p>
            <a:pPr marL="755651" lvl="1" indent="-377825" algn="l">
              <a:lnSpc>
                <a:spcPts val="4900"/>
              </a:lnSpc>
              <a:buFont typeface="Arial"/>
              <a:buChar char="•"/>
            </a:pPr>
            <a:r>
              <a:rPr lang="en-US" sz="3500" dirty="0">
                <a:solidFill>
                  <a:srgbClr val="000000"/>
                </a:solidFill>
                <a:latin typeface="Questrial"/>
                <a:ea typeface="Questrial"/>
                <a:cs typeface="Questrial"/>
                <a:sym typeface="Questrial"/>
              </a:rPr>
              <a:t>Used to preserve whole blood and cell suspensions</a:t>
            </a:r>
          </a:p>
          <a:p>
            <a:pPr algn="l">
              <a:lnSpc>
                <a:spcPts val="4900"/>
              </a:lnSpc>
            </a:pPr>
            <a:endParaRPr lang="en-US" sz="3500" dirty="0">
              <a:solidFill>
                <a:srgbClr val="000000"/>
              </a:solidFill>
              <a:latin typeface="Questrial"/>
              <a:ea typeface="Questrial"/>
              <a:cs typeface="Questrial"/>
              <a:sym typeface="Questrial"/>
            </a:endParaRPr>
          </a:p>
          <a:p>
            <a:pPr marL="755651" lvl="1" indent="-377825" algn="l">
              <a:lnSpc>
                <a:spcPts val="4900"/>
              </a:lnSpc>
              <a:buFont typeface="Arial"/>
              <a:buChar char="•"/>
            </a:pPr>
            <a:r>
              <a:rPr lang="en-US" sz="3500" dirty="0">
                <a:solidFill>
                  <a:srgbClr val="000000"/>
                </a:solidFill>
                <a:latin typeface="Questrial"/>
                <a:ea typeface="Questrial"/>
                <a:cs typeface="Questrial"/>
                <a:sym typeface="Questrial"/>
              </a:rPr>
              <a:t>Can be used to store samples for subsequent analysis days, </a:t>
            </a:r>
            <a:r>
              <a:rPr lang="en-US" sz="3500" dirty="0" err="1">
                <a:solidFill>
                  <a:srgbClr val="000000"/>
                </a:solidFill>
                <a:latin typeface="Questrial"/>
                <a:ea typeface="Questrial"/>
                <a:cs typeface="Questrial"/>
                <a:sym typeface="Questrial"/>
              </a:rPr>
              <a:t>weeks,months</a:t>
            </a:r>
            <a:r>
              <a:rPr lang="en-US" sz="3500" dirty="0">
                <a:solidFill>
                  <a:srgbClr val="000000"/>
                </a:solidFill>
                <a:latin typeface="Questrial"/>
                <a:ea typeface="Questrial"/>
                <a:cs typeface="Questrial"/>
                <a:sym typeface="Questrial"/>
              </a:rPr>
              <a:t> later</a:t>
            </a:r>
          </a:p>
          <a:p>
            <a:pPr algn="l">
              <a:lnSpc>
                <a:spcPts val="4900"/>
              </a:lnSpc>
            </a:pPr>
            <a:endParaRPr lang="en-US" sz="3500" dirty="0">
              <a:solidFill>
                <a:srgbClr val="000000"/>
              </a:solidFill>
              <a:latin typeface="Questrial"/>
              <a:ea typeface="Questrial"/>
              <a:cs typeface="Questrial"/>
              <a:sym typeface="Questrial"/>
            </a:endParaRPr>
          </a:p>
          <a:p>
            <a:pPr marL="755651" lvl="1" indent="-377825" algn="l">
              <a:lnSpc>
                <a:spcPts val="4900"/>
              </a:lnSpc>
              <a:buFont typeface="Arial"/>
              <a:buChar char="•"/>
            </a:pPr>
            <a:r>
              <a:rPr lang="en-US" sz="3500" dirty="0">
                <a:solidFill>
                  <a:srgbClr val="000000"/>
                </a:solidFill>
                <a:latin typeface="Questrial"/>
                <a:ea typeface="Questrial"/>
                <a:cs typeface="Questrial"/>
                <a:sym typeface="Questrial"/>
              </a:rPr>
              <a:t>Length of stabilization dependent on stability of markers</a:t>
            </a:r>
          </a:p>
          <a:p>
            <a:pPr algn="l">
              <a:lnSpc>
                <a:spcPts val="4900"/>
              </a:lnSpc>
            </a:pPr>
            <a:endParaRPr lang="en-US" sz="3500" dirty="0">
              <a:solidFill>
                <a:srgbClr val="000000"/>
              </a:solidFill>
              <a:latin typeface="Questrial"/>
              <a:ea typeface="Questrial"/>
              <a:cs typeface="Questrial"/>
              <a:sym typeface="Questrial"/>
            </a:endParaRPr>
          </a:p>
          <a:p>
            <a:pPr marL="755651" lvl="1" indent="-377825" algn="l">
              <a:lnSpc>
                <a:spcPts val="4900"/>
              </a:lnSpc>
              <a:buFont typeface="Arial"/>
              <a:buChar char="•"/>
            </a:pPr>
            <a:r>
              <a:rPr lang="en-US" sz="3500" dirty="0">
                <a:solidFill>
                  <a:srgbClr val="000000"/>
                </a:solidFill>
                <a:latin typeface="Questrial"/>
                <a:ea typeface="Questrial"/>
                <a:cs typeface="Questrial"/>
                <a:sym typeface="Questrial"/>
              </a:rPr>
              <a:t>Stabilization of red blood cells could be useful for assessing proteins on surface of red blood cells</a:t>
            </a:r>
          </a:p>
          <a:p>
            <a:pPr algn="ctr">
              <a:lnSpc>
                <a:spcPts val="2264"/>
              </a:lnSpc>
              <a:spcBef>
                <a:spcPct val="0"/>
              </a:spcBef>
            </a:pPr>
            <a:endParaRPr lang="en-US" sz="3500" dirty="0">
              <a:solidFill>
                <a:srgbClr val="000000"/>
              </a:solidFill>
              <a:latin typeface="Questrial"/>
              <a:ea typeface="Questrial"/>
              <a:cs typeface="Questrial"/>
              <a:sym typeface="Questrial"/>
            </a:endParaRPr>
          </a:p>
          <a:p>
            <a:pPr algn="ctr">
              <a:lnSpc>
                <a:spcPts val="2264"/>
              </a:lnSpc>
              <a:spcBef>
                <a:spcPct val="0"/>
              </a:spcBef>
            </a:pPr>
            <a:endParaRPr lang="en-US" sz="3500" dirty="0">
              <a:solidFill>
                <a:srgbClr val="000000"/>
              </a:solidFill>
              <a:latin typeface="Questrial"/>
              <a:ea typeface="Questrial"/>
              <a:cs typeface="Questrial"/>
              <a:sym typeface="Questrial"/>
            </a:endParaRPr>
          </a:p>
          <a:p>
            <a:pPr algn="ctr">
              <a:lnSpc>
                <a:spcPts val="2264"/>
              </a:lnSpc>
              <a:spcBef>
                <a:spcPct val="0"/>
              </a:spcBef>
            </a:pPr>
            <a:endParaRPr lang="en-US" sz="3500" dirty="0">
              <a:solidFill>
                <a:srgbClr val="000000"/>
              </a:solidFill>
              <a:latin typeface="Questrial"/>
              <a:ea typeface="Questrial"/>
              <a:cs typeface="Questrial"/>
              <a:sym typeface="Questrial"/>
            </a:endParaRPr>
          </a:p>
          <a:p>
            <a:pPr algn="ctr">
              <a:lnSpc>
                <a:spcPts val="2264"/>
              </a:lnSpc>
              <a:spcBef>
                <a:spcPct val="0"/>
              </a:spcBef>
            </a:pPr>
            <a:endParaRPr lang="en-US" sz="3500" dirty="0">
              <a:solidFill>
                <a:srgbClr val="000000"/>
              </a:solidFill>
              <a:latin typeface="Questrial"/>
              <a:ea typeface="Questrial"/>
              <a:cs typeface="Questrial"/>
              <a:sym typeface="Questrial"/>
            </a:endParaRPr>
          </a:p>
        </p:txBody>
      </p:sp>
      <p:sp>
        <p:nvSpPr>
          <p:cNvPr id="10" name="TextBox 10"/>
          <p:cNvSpPr txBox="1"/>
          <p:nvPr/>
        </p:nvSpPr>
        <p:spPr>
          <a:xfrm>
            <a:off x="757346" y="933450"/>
            <a:ext cx="13873054" cy="2220993"/>
          </a:xfrm>
          <a:prstGeom prst="rect">
            <a:avLst/>
          </a:prstGeom>
        </p:spPr>
        <p:txBody>
          <a:bodyPr wrap="square" lIns="0" tIns="0" rIns="0" bIns="0" rtlCol="0" anchor="t">
            <a:spAutoFit/>
          </a:bodyPr>
          <a:lstStyle/>
          <a:p>
            <a:pPr algn="ctr">
              <a:lnSpc>
                <a:spcPts val="6999"/>
              </a:lnSpc>
            </a:pPr>
            <a:r>
              <a:rPr lang="en-US" sz="4999" dirty="0">
                <a:solidFill>
                  <a:srgbClr val="195759"/>
                </a:solidFill>
                <a:latin typeface="Abril Fatface"/>
                <a:ea typeface="Abril Fatface"/>
                <a:cs typeface="Abril Fatface"/>
                <a:sym typeface="Abril Fatface"/>
              </a:rPr>
              <a:t>What is a Proteomic Stabilizer and </a:t>
            </a:r>
          </a:p>
          <a:p>
            <a:pPr algn="ctr">
              <a:lnSpc>
                <a:spcPts val="6999"/>
              </a:lnSpc>
            </a:pPr>
            <a:r>
              <a:rPr lang="en-US" sz="4999" dirty="0">
                <a:solidFill>
                  <a:srgbClr val="195759"/>
                </a:solidFill>
                <a:latin typeface="Abril Fatface"/>
                <a:ea typeface="Abril Fatface"/>
                <a:cs typeface="Abril Fatface"/>
                <a:sym typeface="Abril Fatface"/>
              </a:rPr>
              <a:t>Why are we trying it?</a:t>
            </a:r>
          </a:p>
          <a:p>
            <a:pPr algn="ctr">
              <a:lnSpc>
                <a:spcPts val="2659"/>
              </a:lnSpc>
              <a:spcBef>
                <a:spcPct val="0"/>
              </a:spcBef>
            </a:pPr>
            <a:endParaRPr lang="en-US" sz="4999" dirty="0">
              <a:solidFill>
                <a:srgbClr val="195759"/>
              </a:solidFill>
              <a:latin typeface="Abril Fatface"/>
              <a:ea typeface="Abril Fatface"/>
              <a:cs typeface="Abril Fatface"/>
              <a:sym typeface="Abril Fatface"/>
            </a:endParaRPr>
          </a:p>
        </p:txBody>
      </p:sp>
      <p:sp>
        <p:nvSpPr>
          <p:cNvPr id="11" name="Freeform 11"/>
          <p:cNvSpPr/>
          <p:nvPr/>
        </p:nvSpPr>
        <p:spPr>
          <a:xfrm>
            <a:off x="13424493" y="2037447"/>
            <a:ext cx="3402827" cy="7220853"/>
          </a:xfrm>
          <a:custGeom>
            <a:avLst/>
            <a:gdLst/>
            <a:ahLst/>
            <a:cxnLst/>
            <a:rect l="l" t="t" r="r" b="b"/>
            <a:pathLst>
              <a:path w="3402827" h="7220853">
                <a:moveTo>
                  <a:pt x="0" y="0"/>
                </a:moveTo>
                <a:lnTo>
                  <a:pt x="3402827" y="0"/>
                </a:lnTo>
                <a:lnTo>
                  <a:pt x="3402827" y="7220853"/>
                </a:lnTo>
                <a:lnTo>
                  <a:pt x="0" y="72208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52431"/>
            <a:ext cx="17404553" cy="9569313"/>
            <a:chOff x="0" y="0"/>
            <a:chExt cx="23206071" cy="12759084"/>
          </a:xfrm>
        </p:grpSpPr>
        <p:grpSp>
          <p:nvGrpSpPr>
            <p:cNvPr id="3" name="Group 3"/>
            <p:cNvGrpSpPr/>
            <p:nvPr/>
          </p:nvGrpSpPr>
          <p:grpSpPr>
            <a:xfrm>
              <a:off x="0" y="0"/>
              <a:ext cx="23206071" cy="12759084"/>
              <a:chOff x="0" y="0"/>
              <a:chExt cx="4596479" cy="2527221"/>
            </a:xfrm>
          </p:grpSpPr>
          <p:sp>
            <p:nvSpPr>
              <p:cNvPr id="4" name="Freeform 4"/>
              <p:cNvSpPr/>
              <p:nvPr/>
            </p:nvSpPr>
            <p:spPr>
              <a:xfrm>
                <a:off x="0" y="0"/>
                <a:ext cx="4596479" cy="2527221"/>
              </a:xfrm>
              <a:custGeom>
                <a:avLst/>
                <a:gdLst/>
                <a:ahLst/>
                <a:cxnLst/>
                <a:rect l="l" t="t" r="r" b="b"/>
                <a:pathLst>
                  <a:path w="4596479" h="2527221">
                    <a:moveTo>
                      <a:pt x="4517061" y="0"/>
                    </a:moveTo>
                    <a:lnTo>
                      <a:pt x="79418" y="0"/>
                    </a:lnTo>
                    <a:cubicBezTo>
                      <a:pt x="79418" y="43699"/>
                      <a:pt x="44079" y="79418"/>
                      <a:pt x="0" y="79418"/>
                    </a:cubicBezTo>
                    <a:lnTo>
                      <a:pt x="0" y="2447803"/>
                    </a:lnTo>
                    <a:cubicBezTo>
                      <a:pt x="43699" y="2447803"/>
                      <a:pt x="79418" y="2483142"/>
                      <a:pt x="79418" y="2527221"/>
                    </a:cubicBezTo>
                    <a:lnTo>
                      <a:pt x="4517061" y="2527221"/>
                    </a:lnTo>
                    <a:cubicBezTo>
                      <a:pt x="4517061" y="2483521"/>
                      <a:pt x="4552400" y="2447803"/>
                      <a:pt x="4596479" y="2447803"/>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9864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837"/>
              <a:ext cx="22836362" cy="12371952"/>
              <a:chOff x="0" y="0"/>
              <a:chExt cx="4596479" cy="2490214"/>
            </a:xfrm>
          </p:grpSpPr>
          <p:sp>
            <p:nvSpPr>
              <p:cNvPr id="7" name="Freeform 7"/>
              <p:cNvSpPr/>
              <p:nvPr/>
            </p:nvSpPr>
            <p:spPr>
              <a:xfrm>
                <a:off x="0" y="0"/>
                <a:ext cx="4596479" cy="2490214"/>
              </a:xfrm>
              <a:custGeom>
                <a:avLst/>
                <a:gdLst/>
                <a:ahLst/>
                <a:cxnLst/>
                <a:rect l="l" t="t" r="r" b="b"/>
                <a:pathLst>
                  <a:path w="4596479" h="2490214">
                    <a:moveTo>
                      <a:pt x="4517061" y="0"/>
                    </a:moveTo>
                    <a:lnTo>
                      <a:pt x="79418" y="0"/>
                    </a:lnTo>
                    <a:cubicBezTo>
                      <a:pt x="79418" y="43699"/>
                      <a:pt x="44079" y="79418"/>
                      <a:pt x="0" y="79418"/>
                    </a:cubicBezTo>
                    <a:lnTo>
                      <a:pt x="0" y="2410795"/>
                    </a:lnTo>
                    <a:cubicBezTo>
                      <a:pt x="43699" y="2410795"/>
                      <a:pt x="79418" y="2446134"/>
                      <a:pt x="79418" y="2490214"/>
                    </a:cubicBezTo>
                    <a:lnTo>
                      <a:pt x="4517061" y="2490214"/>
                    </a:lnTo>
                    <a:cubicBezTo>
                      <a:pt x="4517061" y="2446514"/>
                      <a:pt x="4552400" y="2410795"/>
                      <a:pt x="4596479" y="2410795"/>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61639"/>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731091" y="2156473"/>
            <a:ext cx="3772767" cy="3772767"/>
          </a:xfrm>
          <a:custGeom>
            <a:avLst/>
            <a:gdLst/>
            <a:ahLst/>
            <a:cxnLst/>
            <a:rect l="l" t="t" r="r" b="b"/>
            <a:pathLst>
              <a:path w="3772767" h="3772767">
                <a:moveTo>
                  <a:pt x="0" y="0"/>
                </a:moveTo>
                <a:lnTo>
                  <a:pt x="3772767" y="0"/>
                </a:lnTo>
                <a:lnTo>
                  <a:pt x="3772767" y="3772767"/>
                </a:lnTo>
                <a:lnTo>
                  <a:pt x="0" y="37727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6923263" y="2084425"/>
            <a:ext cx="4499688" cy="4257830"/>
          </a:xfrm>
          <a:custGeom>
            <a:avLst/>
            <a:gdLst/>
            <a:ahLst/>
            <a:cxnLst/>
            <a:rect l="l" t="t" r="r" b="b"/>
            <a:pathLst>
              <a:path w="4499688" h="4257830">
                <a:moveTo>
                  <a:pt x="0" y="0"/>
                </a:moveTo>
                <a:lnTo>
                  <a:pt x="4499688" y="0"/>
                </a:lnTo>
                <a:lnTo>
                  <a:pt x="4499688" y="4257830"/>
                </a:lnTo>
                <a:lnTo>
                  <a:pt x="0" y="4257830"/>
                </a:lnTo>
                <a:lnTo>
                  <a:pt x="0" y="0"/>
                </a:lnTo>
                <a:close/>
              </a:path>
            </a:pathLst>
          </a:custGeom>
          <a:blipFill>
            <a:blip r:embed="rId4"/>
            <a:stretch>
              <a:fillRect/>
            </a:stretch>
          </a:blipFill>
        </p:spPr>
        <p:txBody>
          <a:bodyPr/>
          <a:lstStyle/>
          <a:p>
            <a:endParaRPr lang="en-IN" dirty="0"/>
          </a:p>
        </p:txBody>
      </p:sp>
      <p:sp>
        <p:nvSpPr>
          <p:cNvPr id="11" name="Freeform 11"/>
          <p:cNvSpPr/>
          <p:nvPr/>
        </p:nvSpPr>
        <p:spPr>
          <a:xfrm rot="-99442">
            <a:off x="6169496" y="4975589"/>
            <a:ext cx="674379" cy="1474053"/>
          </a:xfrm>
          <a:custGeom>
            <a:avLst/>
            <a:gdLst/>
            <a:ahLst/>
            <a:cxnLst/>
            <a:rect l="l" t="t" r="r" b="b"/>
            <a:pathLst>
              <a:path w="674379" h="1474053">
                <a:moveTo>
                  <a:pt x="0" y="0"/>
                </a:moveTo>
                <a:lnTo>
                  <a:pt x="674379" y="0"/>
                </a:lnTo>
                <a:lnTo>
                  <a:pt x="674379" y="1474052"/>
                </a:lnTo>
                <a:lnTo>
                  <a:pt x="0" y="1474052"/>
                </a:lnTo>
                <a:lnTo>
                  <a:pt x="0" y="0"/>
                </a:lnTo>
                <a:close/>
              </a:path>
            </a:pathLst>
          </a:custGeom>
          <a:blipFill>
            <a:blip r:embed="rId5">
              <a:alphaModFix amt="70000"/>
              <a:extLst>
                <a:ext uri="{96DAC541-7B7A-43D3-8B79-37D633B846F1}">
                  <asvg:svgBlip xmlns:asvg="http://schemas.microsoft.com/office/drawing/2016/SVG/main" r:embed="rId6"/>
                </a:ext>
              </a:extLst>
            </a:blip>
            <a:stretch>
              <a:fillRect/>
            </a:stretch>
          </a:blipFill>
        </p:spPr>
      </p:sp>
      <p:sp>
        <p:nvSpPr>
          <p:cNvPr id="12" name="Freeform 12"/>
          <p:cNvSpPr/>
          <p:nvPr/>
        </p:nvSpPr>
        <p:spPr>
          <a:xfrm rot="-2526520">
            <a:off x="9110218" y="4794203"/>
            <a:ext cx="2146191" cy="2238530"/>
          </a:xfrm>
          <a:custGeom>
            <a:avLst/>
            <a:gdLst/>
            <a:ahLst/>
            <a:cxnLst/>
            <a:rect l="l" t="t" r="r" b="b"/>
            <a:pathLst>
              <a:path w="2146191" h="2238530">
                <a:moveTo>
                  <a:pt x="0" y="0"/>
                </a:moveTo>
                <a:lnTo>
                  <a:pt x="2146191" y="0"/>
                </a:lnTo>
                <a:lnTo>
                  <a:pt x="2146191" y="2238530"/>
                </a:lnTo>
                <a:lnTo>
                  <a:pt x="0" y="22385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13452127" y="2584099"/>
            <a:ext cx="3609072" cy="3329369"/>
          </a:xfrm>
          <a:custGeom>
            <a:avLst/>
            <a:gdLst/>
            <a:ahLst/>
            <a:cxnLst/>
            <a:rect l="l" t="t" r="r" b="b"/>
            <a:pathLst>
              <a:path w="3609072" h="3329369">
                <a:moveTo>
                  <a:pt x="0" y="0"/>
                </a:moveTo>
                <a:lnTo>
                  <a:pt x="3609072" y="0"/>
                </a:lnTo>
                <a:lnTo>
                  <a:pt x="3609072" y="3329369"/>
                </a:lnTo>
                <a:lnTo>
                  <a:pt x="0" y="33293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10895900" y="4363562"/>
            <a:ext cx="2087387" cy="438351"/>
          </a:xfrm>
          <a:custGeom>
            <a:avLst/>
            <a:gdLst/>
            <a:ahLst/>
            <a:cxnLst/>
            <a:rect l="l" t="t" r="r" b="b"/>
            <a:pathLst>
              <a:path w="2087387" h="438351">
                <a:moveTo>
                  <a:pt x="0" y="0"/>
                </a:moveTo>
                <a:lnTo>
                  <a:pt x="2087388" y="0"/>
                </a:lnTo>
                <a:lnTo>
                  <a:pt x="2087388" y="438351"/>
                </a:lnTo>
                <a:lnTo>
                  <a:pt x="0" y="43835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3452127" y="6411461"/>
            <a:ext cx="3956425" cy="3040504"/>
          </a:xfrm>
          <a:prstGeom prst="rect">
            <a:avLst/>
          </a:prstGeom>
        </p:spPr>
        <p:txBody>
          <a:bodyPr lIns="0" tIns="0" rIns="0" bIns="0" rtlCol="0" anchor="t">
            <a:spAutoFit/>
          </a:bodyPr>
          <a:lstStyle/>
          <a:p>
            <a:pPr algn="just">
              <a:lnSpc>
                <a:spcPts val="3021"/>
              </a:lnSpc>
            </a:pPr>
            <a:r>
              <a:rPr lang="en-US" sz="2158" b="1">
                <a:solidFill>
                  <a:srgbClr val="000000"/>
                </a:solidFill>
                <a:latin typeface="Glacial Indifference Bold"/>
                <a:ea typeface="Glacial Indifference Bold"/>
                <a:cs typeface="Glacial Indifference Bold"/>
                <a:sym typeface="Glacial Indifference Bold"/>
              </a:rPr>
              <a:t>Adding the stabilizer on all the 3 subsets and incubating it for 10 mins in room</a:t>
            </a:r>
          </a:p>
          <a:p>
            <a:pPr algn="just">
              <a:lnSpc>
                <a:spcPts val="3021"/>
              </a:lnSpc>
            </a:pPr>
            <a:r>
              <a:rPr lang="en-US" sz="2158" b="1">
                <a:solidFill>
                  <a:srgbClr val="000000"/>
                </a:solidFill>
                <a:latin typeface="Glacial Indifference Bold"/>
                <a:ea typeface="Glacial Indifference Bold"/>
                <a:cs typeface="Glacial Indifference Bold"/>
                <a:sym typeface="Glacial Indifference Bold"/>
              </a:rPr>
              <a:t>temperature.</a:t>
            </a:r>
          </a:p>
          <a:p>
            <a:pPr algn="just">
              <a:lnSpc>
                <a:spcPts val="3021"/>
              </a:lnSpc>
            </a:pPr>
            <a:endParaRPr lang="en-US" sz="2158" b="1">
              <a:solidFill>
                <a:srgbClr val="000000"/>
              </a:solidFill>
              <a:latin typeface="Glacial Indifference Bold"/>
              <a:ea typeface="Glacial Indifference Bold"/>
              <a:cs typeface="Glacial Indifference Bold"/>
              <a:sym typeface="Glacial Indifference Bold"/>
            </a:endParaRPr>
          </a:p>
          <a:p>
            <a:pPr algn="just">
              <a:lnSpc>
                <a:spcPts val="3021"/>
              </a:lnSpc>
            </a:pPr>
            <a:r>
              <a:rPr lang="en-US" sz="2158" b="1">
                <a:solidFill>
                  <a:srgbClr val="000000"/>
                </a:solidFill>
                <a:latin typeface="Glacial Indifference Bold"/>
                <a:ea typeface="Glacial Indifference Bold"/>
                <a:cs typeface="Glacial Indifference Bold"/>
                <a:sym typeface="Glacial Indifference Bold"/>
              </a:rPr>
              <a:t>Freeze it at -80 C for a week (approx.)</a:t>
            </a:r>
          </a:p>
          <a:p>
            <a:pPr algn="just">
              <a:lnSpc>
                <a:spcPts val="3021"/>
              </a:lnSpc>
              <a:spcBef>
                <a:spcPct val="0"/>
              </a:spcBef>
            </a:pPr>
            <a:endParaRPr lang="en-US" sz="2158" b="1">
              <a:solidFill>
                <a:srgbClr val="000000"/>
              </a:solidFill>
              <a:latin typeface="Glacial Indifference Bold"/>
              <a:ea typeface="Glacial Indifference Bold"/>
              <a:cs typeface="Glacial Indifference Bold"/>
              <a:sym typeface="Glacial Indifference Bold"/>
            </a:endParaRPr>
          </a:p>
        </p:txBody>
      </p:sp>
      <p:sp>
        <p:nvSpPr>
          <p:cNvPr id="16" name="TextBox 16"/>
          <p:cNvSpPr txBox="1"/>
          <p:nvPr/>
        </p:nvSpPr>
        <p:spPr>
          <a:xfrm>
            <a:off x="3948245" y="660449"/>
            <a:ext cx="10391510" cy="920117"/>
          </a:xfrm>
          <a:prstGeom prst="rect">
            <a:avLst/>
          </a:prstGeom>
        </p:spPr>
        <p:txBody>
          <a:bodyPr lIns="0" tIns="0" rIns="0" bIns="0" rtlCol="0" anchor="t">
            <a:spAutoFit/>
          </a:bodyPr>
          <a:lstStyle/>
          <a:p>
            <a:pPr algn="ctr">
              <a:lnSpc>
                <a:spcPts val="7559"/>
              </a:lnSpc>
              <a:spcBef>
                <a:spcPct val="0"/>
              </a:spcBef>
            </a:pPr>
            <a:r>
              <a:rPr lang="en-US" sz="5399">
                <a:solidFill>
                  <a:srgbClr val="195759"/>
                </a:solidFill>
                <a:latin typeface="Abril Fatface"/>
                <a:ea typeface="Abril Fatface"/>
                <a:cs typeface="Abril Fatface"/>
                <a:sym typeface="Abril Fatface"/>
              </a:rPr>
              <a:t>PROCESS TO STABILIZE BLOOD</a:t>
            </a:r>
          </a:p>
        </p:txBody>
      </p:sp>
      <p:sp>
        <p:nvSpPr>
          <p:cNvPr id="17" name="TextBox 17"/>
          <p:cNvSpPr txBox="1"/>
          <p:nvPr/>
        </p:nvSpPr>
        <p:spPr>
          <a:xfrm>
            <a:off x="1028700" y="6411461"/>
            <a:ext cx="4004162" cy="2846839"/>
          </a:xfrm>
          <a:prstGeom prst="rect">
            <a:avLst/>
          </a:prstGeom>
        </p:spPr>
        <p:txBody>
          <a:bodyPr lIns="0" tIns="0" rIns="0" bIns="0" rtlCol="0" anchor="t">
            <a:spAutoFit/>
          </a:bodyPr>
          <a:lstStyle/>
          <a:p>
            <a:pPr algn="just">
              <a:lnSpc>
                <a:spcPts val="2901"/>
              </a:lnSpc>
            </a:pPr>
            <a:r>
              <a:rPr lang="en-US" sz="2072" b="1">
                <a:solidFill>
                  <a:srgbClr val="000000"/>
                </a:solidFill>
                <a:latin typeface="Glacial Indifference Bold"/>
                <a:ea typeface="Glacial Indifference Bold"/>
                <a:cs typeface="Glacial Indifference Bold"/>
                <a:sym typeface="Glacial Indifference Bold"/>
              </a:rPr>
              <a:t>Blood was collected from 3 monkeys in accordance with GSK's Policy on the Care, Welfare and Treatment of Lab Animals and reviewed by the Institutitonal Animal Care and Use Committee at GSK.</a:t>
            </a:r>
          </a:p>
          <a:p>
            <a:pPr algn="just">
              <a:lnSpc>
                <a:spcPts val="2481"/>
              </a:lnSpc>
              <a:spcBef>
                <a:spcPct val="0"/>
              </a:spcBef>
            </a:pPr>
            <a:endParaRPr lang="en-US" sz="2072" b="1">
              <a:solidFill>
                <a:srgbClr val="000000"/>
              </a:solidFill>
              <a:latin typeface="Glacial Indifference Bold"/>
              <a:ea typeface="Glacial Indifference Bold"/>
              <a:cs typeface="Glacial Indifference Bold"/>
              <a:sym typeface="Glacial Indifference Bold"/>
            </a:endParaRPr>
          </a:p>
        </p:txBody>
      </p:sp>
      <p:sp>
        <p:nvSpPr>
          <p:cNvPr id="18" name="TextBox 18"/>
          <p:cNvSpPr txBox="1"/>
          <p:nvPr/>
        </p:nvSpPr>
        <p:spPr>
          <a:xfrm>
            <a:off x="6984814" y="7412849"/>
            <a:ext cx="3256747" cy="2584041"/>
          </a:xfrm>
          <a:prstGeom prst="rect">
            <a:avLst/>
          </a:prstGeom>
        </p:spPr>
        <p:txBody>
          <a:bodyPr wrap="square" lIns="0" tIns="0" rIns="0" bIns="0" rtlCol="0" anchor="t">
            <a:spAutoFit/>
          </a:bodyPr>
          <a:lstStyle/>
          <a:p>
            <a:pPr algn="ctr">
              <a:lnSpc>
                <a:spcPts val="3359"/>
              </a:lnSpc>
            </a:pPr>
            <a:r>
              <a:rPr lang="en-US" sz="2399" b="1" dirty="0">
                <a:solidFill>
                  <a:srgbClr val="000000"/>
                </a:solidFill>
                <a:latin typeface="Glacial Indifference Bold"/>
                <a:ea typeface="Glacial Indifference Bold"/>
                <a:cs typeface="Glacial Indifference Bold"/>
                <a:sym typeface="Glacial Indifference Bold"/>
              </a:rPr>
              <a:t>For one subset of each monkey we added 250ul of diluted BRIC6 APC and rest it for 20</a:t>
            </a:r>
          </a:p>
          <a:p>
            <a:pPr algn="ctr">
              <a:lnSpc>
                <a:spcPts val="3359"/>
              </a:lnSpc>
            </a:pPr>
            <a:r>
              <a:rPr lang="en-US" sz="2399" b="1" dirty="0">
                <a:solidFill>
                  <a:srgbClr val="000000"/>
                </a:solidFill>
                <a:latin typeface="Glacial Indifference Bold"/>
                <a:ea typeface="Glacial Indifference Bold"/>
                <a:cs typeface="Glacial Indifference Bold"/>
                <a:sym typeface="Glacial Indifference Bold"/>
              </a:rPr>
              <a:t>mins</a:t>
            </a:r>
          </a:p>
          <a:p>
            <a:pPr algn="just">
              <a:lnSpc>
                <a:spcPts val="3359"/>
              </a:lnSpc>
              <a:spcBef>
                <a:spcPct val="0"/>
              </a:spcBef>
            </a:pPr>
            <a:endParaRPr lang="en-US" sz="2399" b="1" dirty="0">
              <a:solidFill>
                <a:srgbClr val="000000"/>
              </a:solidFill>
              <a:latin typeface="Glacial Indifference Bold"/>
              <a:ea typeface="Glacial Indifference Bold"/>
              <a:cs typeface="Glacial Indifference Bold"/>
              <a:sym typeface="Glacial Indifference Bold"/>
            </a:endParaRPr>
          </a:p>
        </p:txBody>
      </p:sp>
      <p:sp>
        <p:nvSpPr>
          <p:cNvPr id="19" name="Freeform 19"/>
          <p:cNvSpPr/>
          <p:nvPr/>
        </p:nvSpPr>
        <p:spPr>
          <a:xfrm>
            <a:off x="4608633" y="3590603"/>
            <a:ext cx="2153591" cy="452254"/>
          </a:xfrm>
          <a:custGeom>
            <a:avLst/>
            <a:gdLst/>
            <a:ahLst/>
            <a:cxnLst/>
            <a:rect l="l" t="t" r="r" b="b"/>
            <a:pathLst>
              <a:path w="2153591" h="452254">
                <a:moveTo>
                  <a:pt x="0" y="0"/>
                </a:moveTo>
                <a:lnTo>
                  <a:pt x="2153591" y="0"/>
                </a:lnTo>
                <a:lnTo>
                  <a:pt x="2153591" y="452254"/>
                </a:lnTo>
                <a:lnTo>
                  <a:pt x="0" y="452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20"/>
          <p:cNvSpPr txBox="1"/>
          <p:nvPr/>
        </p:nvSpPr>
        <p:spPr>
          <a:xfrm rot="5462409">
            <a:off x="9185173" y="6054612"/>
            <a:ext cx="2092577" cy="266554"/>
          </a:xfrm>
          <a:prstGeom prst="rect">
            <a:avLst/>
          </a:prstGeom>
        </p:spPr>
        <p:txBody>
          <a:bodyPr lIns="0" tIns="0" rIns="0" bIns="0" rtlCol="0" anchor="t">
            <a:spAutoFit/>
          </a:bodyPr>
          <a:lstStyle/>
          <a:p>
            <a:pPr algn="ctr">
              <a:lnSpc>
                <a:spcPts val="2106"/>
              </a:lnSpc>
              <a:spcBef>
                <a:spcPct val="0"/>
              </a:spcBef>
            </a:pPr>
            <a:r>
              <a:rPr lang="en-US" sz="1504">
                <a:solidFill>
                  <a:srgbClr val="195759"/>
                </a:solidFill>
                <a:latin typeface="Abril Fatface"/>
                <a:ea typeface="Abril Fatface"/>
                <a:cs typeface="Abril Fatface"/>
                <a:sym typeface="Abril Fatface"/>
              </a:rPr>
              <a:t>BRIC 6 APC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graphicFrame>
        <p:nvGraphicFramePr>
          <p:cNvPr id="9" name="Table 9"/>
          <p:cNvGraphicFramePr>
            <a:graphicFrameLocks noGrp="1"/>
          </p:cNvGraphicFramePr>
          <p:nvPr>
            <p:extLst>
              <p:ext uri="{D42A27DB-BD31-4B8C-83A1-F6EECF244321}">
                <p14:modId xmlns:p14="http://schemas.microsoft.com/office/powerpoint/2010/main" val="3611861103"/>
              </p:ext>
            </p:extLst>
          </p:nvPr>
        </p:nvGraphicFramePr>
        <p:xfrm>
          <a:off x="1518240" y="3634622"/>
          <a:ext cx="14830022" cy="5362574"/>
        </p:xfrm>
        <a:graphic>
          <a:graphicData uri="http://schemas.openxmlformats.org/drawingml/2006/table">
            <a:tbl>
              <a:tblPr/>
              <a:tblGrid>
                <a:gridCol w="4143989">
                  <a:extLst>
                    <a:ext uri="{9D8B030D-6E8A-4147-A177-3AD203B41FA5}">
                      <a16:colId xmlns:a16="http://schemas.microsoft.com/office/drawing/2014/main" val="20000"/>
                    </a:ext>
                  </a:extLst>
                </a:gridCol>
                <a:gridCol w="3490219">
                  <a:extLst>
                    <a:ext uri="{9D8B030D-6E8A-4147-A177-3AD203B41FA5}">
                      <a16:colId xmlns:a16="http://schemas.microsoft.com/office/drawing/2014/main" val="20001"/>
                    </a:ext>
                  </a:extLst>
                </a:gridCol>
                <a:gridCol w="3466557">
                  <a:extLst>
                    <a:ext uri="{9D8B030D-6E8A-4147-A177-3AD203B41FA5}">
                      <a16:colId xmlns:a16="http://schemas.microsoft.com/office/drawing/2014/main" val="20002"/>
                    </a:ext>
                  </a:extLst>
                </a:gridCol>
                <a:gridCol w="3729257">
                  <a:extLst>
                    <a:ext uri="{9D8B030D-6E8A-4147-A177-3AD203B41FA5}">
                      <a16:colId xmlns:a16="http://schemas.microsoft.com/office/drawing/2014/main" val="20003"/>
                    </a:ext>
                  </a:extLst>
                </a:gridCol>
              </a:tblGrid>
              <a:tr h="1599544">
                <a:tc>
                  <a:txBody>
                    <a:bodyPr/>
                    <a:lstStyle/>
                    <a:p>
                      <a:pPr algn="ctr">
                        <a:lnSpc>
                          <a:spcPts val="4199"/>
                        </a:lnSpc>
                        <a:defRPr/>
                      </a:pPr>
                      <a:r>
                        <a:rPr lang="en-US" sz="2999" dirty="0">
                          <a:solidFill>
                            <a:srgbClr val="F8F2EC"/>
                          </a:solidFill>
                          <a:latin typeface="Abril Fatface"/>
                          <a:ea typeface="Abril Fatface"/>
                          <a:cs typeface="Abril Fatface"/>
                          <a:sym typeface="Abril Fatface"/>
                        </a:rPr>
                        <a:t>Full Panel + CD45 + Dil. BRIC 6-FITC</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195759"/>
                    </a:solidFill>
                  </a:tcPr>
                </a:tc>
                <a:tc>
                  <a:txBody>
                    <a:bodyPr/>
                    <a:lstStyle/>
                    <a:p>
                      <a:pPr algn="ctr">
                        <a:lnSpc>
                          <a:spcPts val="4199"/>
                        </a:lnSpc>
                        <a:defRPr/>
                      </a:pPr>
                      <a:r>
                        <a:rPr lang="en-US" sz="2999">
                          <a:solidFill>
                            <a:srgbClr val="F8F2EC"/>
                          </a:solidFill>
                          <a:latin typeface="Abril Fatface"/>
                          <a:ea typeface="Abril Fatface"/>
                          <a:cs typeface="Abril Fatface"/>
                          <a:sym typeface="Abril Fatface"/>
                        </a:rPr>
                        <a:t>Monkey 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195759"/>
                    </a:solidFill>
                  </a:tcPr>
                </a:tc>
                <a:tc>
                  <a:txBody>
                    <a:bodyPr/>
                    <a:lstStyle/>
                    <a:p>
                      <a:pPr algn="ctr">
                        <a:lnSpc>
                          <a:spcPts val="4199"/>
                        </a:lnSpc>
                        <a:defRPr/>
                      </a:pPr>
                      <a:r>
                        <a:rPr lang="en-US" sz="2999">
                          <a:solidFill>
                            <a:srgbClr val="F8F2EC"/>
                          </a:solidFill>
                          <a:latin typeface="Abril Fatface"/>
                          <a:ea typeface="Abril Fatface"/>
                          <a:cs typeface="Abril Fatface"/>
                          <a:sym typeface="Abril Fatface"/>
                        </a:rPr>
                        <a:t>Monkey 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195759"/>
                    </a:solidFill>
                  </a:tcPr>
                </a:tc>
                <a:tc>
                  <a:txBody>
                    <a:bodyPr/>
                    <a:lstStyle/>
                    <a:p>
                      <a:pPr algn="ctr">
                        <a:lnSpc>
                          <a:spcPts val="4199"/>
                        </a:lnSpc>
                        <a:defRPr/>
                      </a:pPr>
                      <a:r>
                        <a:rPr lang="en-US" sz="2999">
                          <a:solidFill>
                            <a:srgbClr val="F8F2EC"/>
                          </a:solidFill>
                          <a:latin typeface="Abril Fatface"/>
                          <a:ea typeface="Abril Fatface"/>
                          <a:cs typeface="Abril Fatface"/>
                          <a:sym typeface="Abril Fatface"/>
                        </a:rPr>
                        <a:t>Monkey 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195759"/>
                    </a:solidFill>
                  </a:tcPr>
                </a:tc>
                <a:extLst>
                  <a:ext uri="{0D108BD9-81ED-4DB2-BD59-A6C34878D82A}">
                    <a16:rowId xmlns:a16="http://schemas.microsoft.com/office/drawing/2014/main" val="10000"/>
                  </a:ext>
                </a:extLst>
              </a:tr>
              <a:tr h="1599544">
                <a:tc>
                  <a:txBody>
                    <a:bodyPr/>
                    <a:lstStyle/>
                    <a:p>
                      <a:pPr algn="ctr">
                        <a:lnSpc>
                          <a:spcPts val="4199"/>
                        </a:lnSpc>
                        <a:defRPr/>
                      </a:pPr>
                      <a:r>
                        <a:rPr lang="en-US" sz="2999">
                          <a:solidFill>
                            <a:srgbClr val="000000"/>
                          </a:solidFill>
                          <a:latin typeface="Abril Fatface"/>
                          <a:ea typeface="Abril Fatface"/>
                          <a:cs typeface="Abril Fatface"/>
                          <a:sym typeface="Abril Fatface"/>
                        </a:rPr>
                        <a:t>Proteomic Stabilizer only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A1D4C7"/>
                    </a:solidFill>
                  </a:tcPr>
                </a:tc>
                <a:tc>
                  <a:txBody>
                    <a:bodyPr/>
                    <a:lstStyle/>
                    <a:p>
                      <a:pPr algn="ctr">
                        <a:lnSpc>
                          <a:spcPts val="4339"/>
                        </a:lnSpc>
                        <a:defRPr/>
                      </a:pPr>
                      <a:r>
                        <a:rPr lang="en-US" sz="3099">
                          <a:solidFill>
                            <a:srgbClr val="000000"/>
                          </a:solidFill>
                          <a:latin typeface="Abril Fatface"/>
                          <a:ea typeface="Abril Fatface"/>
                          <a:cs typeface="Abril Fatface"/>
                          <a:sym typeface="Abril Fatface"/>
                        </a:rPr>
                        <a:t>2 Replicate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A1D4C7"/>
                    </a:solidFill>
                  </a:tcPr>
                </a:tc>
                <a:tc>
                  <a:txBody>
                    <a:bodyPr/>
                    <a:lstStyle/>
                    <a:p>
                      <a:pPr algn="ctr">
                        <a:lnSpc>
                          <a:spcPts val="4199"/>
                        </a:lnSpc>
                        <a:defRPr/>
                      </a:pPr>
                      <a:r>
                        <a:rPr lang="en-US" sz="2999">
                          <a:solidFill>
                            <a:srgbClr val="000000"/>
                          </a:solidFill>
                          <a:latin typeface="Abril Fatface"/>
                          <a:ea typeface="Abril Fatface"/>
                          <a:cs typeface="Abril Fatface"/>
                          <a:sym typeface="Abril Fatface"/>
                        </a:rPr>
                        <a:t>2 Replicate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A1D4C7"/>
                    </a:solidFill>
                  </a:tcPr>
                </a:tc>
                <a:tc>
                  <a:txBody>
                    <a:bodyPr/>
                    <a:lstStyle/>
                    <a:p>
                      <a:pPr algn="ctr">
                        <a:lnSpc>
                          <a:spcPts val="4199"/>
                        </a:lnSpc>
                        <a:defRPr/>
                      </a:pPr>
                      <a:r>
                        <a:rPr lang="en-US" sz="2999">
                          <a:solidFill>
                            <a:srgbClr val="000000"/>
                          </a:solidFill>
                          <a:latin typeface="Abril Fatface"/>
                          <a:ea typeface="Abril Fatface"/>
                          <a:cs typeface="Abril Fatface"/>
                          <a:sym typeface="Abril Fatface"/>
                        </a:rPr>
                        <a:t>2 Replicate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A1D4C7"/>
                    </a:solidFill>
                  </a:tcPr>
                </a:tc>
                <a:extLst>
                  <a:ext uri="{0D108BD9-81ED-4DB2-BD59-A6C34878D82A}">
                    <a16:rowId xmlns:a16="http://schemas.microsoft.com/office/drawing/2014/main" val="10001"/>
                  </a:ext>
                </a:extLst>
              </a:tr>
              <a:tr h="2163486">
                <a:tc>
                  <a:txBody>
                    <a:bodyPr/>
                    <a:lstStyle/>
                    <a:p>
                      <a:pPr algn="ctr">
                        <a:lnSpc>
                          <a:spcPts val="4199"/>
                        </a:lnSpc>
                        <a:defRPr/>
                      </a:pPr>
                      <a:r>
                        <a:rPr lang="en-US" sz="2999">
                          <a:solidFill>
                            <a:srgbClr val="000000"/>
                          </a:solidFill>
                          <a:latin typeface="Abril Fatface"/>
                          <a:ea typeface="Abril Fatface"/>
                          <a:cs typeface="Abril Fatface"/>
                          <a:sym typeface="Abril Fatface"/>
                        </a:rPr>
                        <a:t>Stabilizer + prestained BRIC 6 APC</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6DADD"/>
                    </a:solidFill>
                  </a:tcPr>
                </a:tc>
                <a:tc>
                  <a:txBody>
                    <a:bodyPr/>
                    <a:lstStyle/>
                    <a:p>
                      <a:pPr algn="ctr">
                        <a:lnSpc>
                          <a:spcPts val="4199"/>
                        </a:lnSpc>
                        <a:defRPr/>
                      </a:pPr>
                      <a:r>
                        <a:rPr lang="en-US" sz="2999">
                          <a:solidFill>
                            <a:srgbClr val="000000"/>
                          </a:solidFill>
                          <a:latin typeface="Abril Fatface"/>
                          <a:ea typeface="Abril Fatface"/>
                          <a:cs typeface="Abril Fatface"/>
                          <a:sym typeface="Abril Fatface"/>
                        </a:rPr>
                        <a:t>2 Replicate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6DADD"/>
                    </a:solidFill>
                  </a:tcPr>
                </a:tc>
                <a:tc>
                  <a:txBody>
                    <a:bodyPr/>
                    <a:lstStyle/>
                    <a:p>
                      <a:pPr algn="ctr">
                        <a:lnSpc>
                          <a:spcPts val="4199"/>
                        </a:lnSpc>
                        <a:defRPr/>
                      </a:pPr>
                      <a:r>
                        <a:rPr lang="en-US" sz="2999">
                          <a:solidFill>
                            <a:srgbClr val="000000"/>
                          </a:solidFill>
                          <a:latin typeface="Abril Fatface"/>
                          <a:ea typeface="Abril Fatface"/>
                          <a:cs typeface="Abril Fatface"/>
                          <a:sym typeface="Abril Fatface"/>
                        </a:rPr>
                        <a:t>2 Replicate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6DADD"/>
                    </a:solidFill>
                  </a:tcPr>
                </a:tc>
                <a:tc>
                  <a:txBody>
                    <a:bodyPr/>
                    <a:lstStyle/>
                    <a:p>
                      <a:pPr algn="ctr">
                        <a:lnSpc>
                          <a:spcPts val="4199"/>
                        </a:lnSpc>
                        <a:defRPr/>
                      </a:pPr>
                      <a:r>
                        <a:rPr lang="en-US" sz="2999" dirty="0">
                          <a:solidFill>
                            <a:srgbClr val="000000"/>
                          </a:solidFill>
                          <a:latin typeface="Abril Fatface"/>
                          <a:ea typeface="Abril Fatface"/>
                          <a:cs typeface="Abril Fatface"/>
                          <a:sym typeface="Abril Fatface"/>
                        </a:rPr>
                        <a:t>2 Replicate</a:t>
                      </a:r>
                      <a:endParaRPr lang="en-US" sz="1100" dirty="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C6DADD"/>
                    </a:solidFill>
                  </a:tcPr>
                </a:tc>
                <a:extLst>
                  <a:ext uri="{0D108BD9-81ED-4DB2-BD59-A6C34878D82A}">
                    <a16:rowId xmlns:a16="http://schemas.microsoft.com/office/drawing/2014/main" val="10002"/>
                  </a:ext>
                </a:extLst>
              </a:tr>
            </a:tbl>
          </a:graphicData>
        </a:graphic>
      </p:graphicFrame>
      <p:sp>
        <p:nvSpPr>
          <p:cNvPr id="10" name="TextBox 10"/>
          <p:cNvSpPr txBox="1"/>
          <p:nvPr/>
        </p:nvSpPr>
        <p:spPr>
          <a:xfrm>
            <a:off x="3188168" y="516254"/>
            <a:ext cx="11911664" cy="920117"/>
          </a:xfrm>
          <a:prstGeom prst="rect">
            <a:avLst/>
          </a:prstGeom>
        </p:spPr>
        <p:txBody>
          <a:bodyPr lIns="0" tIns="0" rIns="0" bIns="0" rtlCol="0" anchor="t">
            <a:spAutoFit/>
          </a:bodyPr>
          <a:lstStyle/>
          <a:p>
            <a:pPr algn="ctr">
              <a:lnSpc>
                <a:spcPts val="7559"/>
              </a:lnSpc>
              <a:spcBef>
                <a:spcPct val="0"/>
              </a:spcBef>
            </a:pPr>
            <a:r>
              <a:rPr lang="en-US" sz="5399">
                <a:solidFill>
                  <a:srgbClr val="195759"/>
                </a:solidFill>
                <a:latin typeface="Abril Fatface"/>
                <a:ea typeface="Abril Fatface"/>
                <a:cs typeface="Abril Fatface"/>
                <a:sym typeface="Abril Fatface"/>
              </a:rPr>
              <a:t>PROCESS OF THAWING &amp; STAINING</a:t>
            </a:r>
          </a:p>
        </p:txBody>
      </p:sp>
      <p:sp>
        <p:nvSpPr>
          <p:cNvPr id="11" name="TextBox 11"/>
          <p:cNvSpPr txBox="1"/>
          <p:nvPr/>
        </p:nvSpPr>
        <p:spPr>
          <a:xfrm>
            <a:off x="1028700" y="1729565"/>
            <a:ext cx="15809101" cy="1552632"/>
          </a:xfrm>
          <a:prstGeom prst="rect">
            <a:avLst/>
          </a:prstGeom>
        </p:spPr>
        <p:txBody>
          <a:bodyPr lIns="0" tIns="0" rIns="0" bIns="0" rtlCol="0" anchor="t">
            <a:spAutoFit/>
          </a:bodyPr>
          <a:lstStyle/>
          <a:p>
            <a:pPr marL="647694" lvl="1" indent="-323847" algn="l">
              <a:lnSpc>
                <a:spcPts val="4199"/>
              </a:lnSpc>
              <a:buFont typeface="Arial"/>
              <a:buChar char="•"/>
            </a:pPr>
            <a:r>
              <a:rPr lang="en-US" sz="2999">
                <a:solidFill>
                  <a:srgbClr val="195759"/>
                </a:solidFill>
                <a:latin typeface="Questrial"/>
                <a:ea typeface="Questrial"/>
                <a:cs typeface="Questrial"/>
                <a:sym typeface="Questrial"/>
              </a:rPr>
              <a:t>Thaw the frozen samples at 4C for 30 mins.</a:t>
            </a:r>
          </a:p>
          <a:p>
            <a:pPr marL="647694" lvl="1" indent="-323847" algn="l">
              <a:lnSpc>
                <a:spcPts val="4199"/>
              </a:lnSpc>
              <a:buFont typeface="Arial"/>
              <a:buChar char="•"/>
            </a:pPr>
            <a:r>
              <a:rPr lang="en-US" sz="2999">
                <a:solidFill>
                  <a:srgbClr val="195759"/>
                </a:solidFill>
                <a:latin typeface="Questrial"/>
                <a:ea typeface="Questrial"/>
                <a:cs typeface="Questrial"/>
                <a:sym typeface="Questrial"/>
              </a:rPr>
              <a:t>Prepare the compensation beads, single stains and FMOs of the antibodies.</a:t>
            </a:r>
          </a:p>
          <a:p>
            <a:pPr marL="647694" lvl="1" indent="-323847" algn="l">
              <a:lnSpc>
                <a:spcPts val="4199"/>
              </a:lnSpc>
              <a:buFont typeface="Arial"/>
              <a:buChar char="•"/>
            </a:pPr>
            <a:r>
              <a:rPr lang="en-US" sz="2999">
                <a:solidFill>
                  <a:srgbClr val="195759"/>
                </a:solidFill>
                <a:latin typeface="Questrial"/>
                <a:ea typeface="Questrial"/>
                <a:cs typeface="Questrial"/>
                <a:sym typeface="Questrial"/>
              </a:rPr>
              <a:t>Prepare the full panel samples namely: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76200"/>
                <a:ext cx="4520279" cy="2517379"/>
              </a:xfrm>
              <a:prstGeom prst="rect">
                <a:avLst/>
              </a:prstGeom>
            </p:spPr>
            <p:txBody>
              <a:bodyPr lIns="50800" tIns="50800" rIns="50800" bIns="50800" rtlCol="0" anchor="ctr"/>
              <a:lstStyle/>
              <a:p>
                <a:pPr algn="ctr">
                  <a:lnSpc>
                    <a:spcPts val="7000"/>
                  </a:lnSpc>
                </a:pPr>
                <a:endParaRPr/>
              </a:p>
            </p:txBody>
          </p:sp>
        </p:grpSp>
      </p:grpSp>
      <p:sp>
        <p:nvSpPr>
          <p:cNvPr id="9" name="Freeform 9"/>
          <p:cNvSpPr/>
          <p:nvPr/>
        </p:nvSpPr>
        <p:spPr>
          <a:xfrm>
            <a:off x="1742882" y="2277476"/>
            <a:ext cx="1494709" cy="2170176"/>
          </a:xfrm>
          <a:custGeom>
            <a:avLst/>
            <a:gdLst/>
            <a:ahLst/>
            <a:cxnLst/>
            <a:rect l="l" t="t" r="r" b="b"/>
            <a:pathLst>
              <a:path w="1494709" h="2170176">
                <a:moveTo>
                  <a:pt x="0" y="0"/>
                </a:moveTo>
                <a:lnTo>
                  <a:pt x="1494709" y="0"/>
                </a:lnTo>
                <a:lnTo>
                  <a:pt x="1494709" y="2170176"/>
                </a:lnTo>
                <a:lnTo>
                  <a:pt x="0" y="2170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742882" y="4763648"/>
            <a:ext cx="1677548" cy="1677548"/>
          </a:xfrm>
          <a:custGeom>
            <a:avLst/>
            <a:gdLst/>
            <a:ahLst/>
            <a:cxnLst/>
            <a:rect l="l" t="t" r="r" b="b"/>
            <a:pathLst>
              <a:path w="1677548" h="1677548">
                <a:moveTo>
                  <a:pt x="0" y="0"/>
                </a:moveTo>
                <a:lnTo>
                  <a:pt x="1677548" y="0"/>
                </a:lnTo>
                <a:lnTo>
                  <a:pt x="1677548" y="1677548"/>
                </a:lnTo>
                <a:lnTo>
                  <a:pt x="0" y="167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42882" y="7030024"/>
            <a:ext cx="1989096" cy="1663382"/>
          </a:xfrm>
          <a:custGeom>
            <a:avLst/>
            <a:gdLst/>
            <a:ahLst/>
            <a:cxnLst/>
            <a:rect l="l" t="t" r="r" b="b"/>
            <a:pathLst>
              <a:path w="1989096" h="1663382">
                <a:moveTo>
                  <a:pt x="0" y="0"/>
                </a:moveTo>
                <a:lnTo>
                  <a:pt x="1989096" y="0"/>
                </a:lnTo>
                <a:lnTo>
                  <a:pt x="1989096" y="1663382"/>
                </a:lnTo>
                <a:lnTo>
                  <a:pt x="0" y="16633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3387963" y="3746915"/>
            <a:ext cx="3866197" cy="4114800"/>
          </a:xfrm>
          <a:custGeom>
            <a:avLst/>
            <a:gdLst/>
            <a:ahLst/>
            <a:cxnLst/>
            <a:rect l="l" t="t" r="r" b="b"/>
            <a:pathLst>
              <a:path w="3866197" h="4114800">
                <a:moveTo>
                  <a:pt x="0" y="0"/>
                </a:moveTo>
                <a:lnTo>
                  <a:pt x="3866197" y="0"/>
                </a:lnTo>
                <a:lnTo>
                  <a:pt x="38661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4185191" y="3066929"/>
            <a:ext cx="8921472" cy="880577"/>
          </a:xfrm>
          <a:prstGeom prst="rect">
            <a:avLst/>
          </a:prstGeom>
        </p:spPr>
        <p:txBody>
          <a:bodyPr lIns="0" tIns="0" rIns="0" bIns="0" rtlCol="0" anchor="t">
            <a:spAutoFit/>
          </a:bodyPr>
          <a:lstStyle/>
          <a:p>
            <a:pPr algn="l">
              <a:lnSpc>
                <a:spcPts val="7112"/>
              </a:lnSpc>
              <a:spcBef>
                <a:spcPct val="0"/>
              </a:spcBef>
            </a:pPr>
            <a:r>
              <a:rPr lang="en-US" sz="5080">
                <a:solidFill>
                  <a:srgbClr val="000000"/>
                </a:solidFill>
                <a:latin typeface="Questrial"/>
                <a:ea typeface="Questrial"/>
                <a:cs typeface="Questrial"/>
                <a:sym typeface="Questrial"/>
              </a:rPr>
              <a:t>Core Competencies Reflection</a:t>
            </a:r>
          </a:p>
        </p:txBody>
      </p:sp>
      <p:sp>
        <p:nvSpPr>
          <p:cNvPr id="14" name="TextBox 14"/>
          <p:cNvSpPr txBox="1"/>
          <p:nvPr/>
        </p:nvSpPr>
        <p:spPr>
          <a:xfrm>
            <a:off x="4185191" y="5029200"/>
            <a:ext cx="8438011" cy="873155"/>
          </a:xfrm>
          <a:prstGeom prst="rect">
            <a:avLst/>
          </a:prstGeom>
        </p:spPr>
        <p:txBody>
          <a:bodyPr lIns="0" tIns="0" rIns="0" bIns="0" rtlCol="0" anchor="t">
            <a:spAutoFit/>
          </a:bodyPr>
          <a:lstStyle/>
          <a:p>
            <a:pPr algn="l">
              <a:lnSpc>
                <a:spcPts val="7000"/>
              </a:lnSpc>
              <a:spcBef>
                <a:spcPct val="0"/>
              </a:spcBef>
            </a:pPr>
            <a:r>
              <a:rPr lang="en-US" sz="5000">
                <a:solidFill>
                  <a:srgbClr val="000000"/>
                </a:solidFill>
                <a:latin typeface="Questrial"/>
                <a:ea typeface="Questrial"/>
                <a:cs typeface="Questrial"/>
                <a:sym typeface="Questrial"/>
              </a:rPr>
              <a:t>BIOT 685: Directed Studies</a:t>
            </a:r>
          </a:p>
        </p:txBody>
      </p:sp>
      <p:sp>
        <p:nvSpPr>
          <p:cNvPr id="15" name="TextBox 15"/>
          <p:cNvSpPr txBox="1"/>
          <p:nvPr/>
        </p:nvSpPr>
        <p:spPr>
          <a:xfrm>
            <a:off x="4185191" y="7315558"/>
            <a:ext cx="9510369" cy="1759010"/>
          </a:xfrm>
          <a:prstGeom prst="rect">
            <a:avLst/>
          </a:prstGeom>
        </p:spPr>
        <p:txBody>
          <a:bodyPr lIns="0" tIns="0" rIns="0" bIns="0" rtlCol="0" anchor="t">
            <a:spAutoFit/>
          </a:bodyPr>
          <a:lstStyle/>
          <a:p>
            <a:pPr algn="l">
              <a:lnSpc>
                <a:spcPts val="7000"/>
              </a:lnSpc>
              <a:spcBef>
                <a:spcPct val="0"/>
              </a:spcBef>
            </a:pPr>
            <a:r>
              <a:rPr lang="en-US" sz="5000">
                <a:solidFill>
                  <a:srgbClr val="000000"/>
                </a:solidFill>
                <a:latin typeface="Questrial"/>
                <a:ea typeface="Questrial"/>
                <a:cs typeface="Questrial"/>
                <a:sym typeface="Questrial"/>
              </a:rPr>
              <a:t>BIOT 684: DirectedProfessional Internship</a:t>
            </a:r>
          </a:p>
        </p:txBody>
      </p:sp>
      <p:sp>
        <p:nvSpPr>
          <p:cNvPr id="16" name="TextBox 16"/>
          <p:cNvSpPr txBox="1"/>
          <p:nvPr/>
        </p:nvSpPr>
        <p:spPr>
          <a:xfrm>
            <a:off x="4945332" y="601372"/>
            <a:ext cx="7401189" cy="1758955"/>
          </a:xfrm>
          <a:prstGeom prst="rect">
            <a:avLst/>
          </a:prstGeom>
        </p:spPr>
        <p:txBody>
          <a:bodyPr wrap="square" lIns="0" tIns="0" rIns="0" bIns="0" rtlCol="0" anchor="t">
            <a:spAutoFit/>
          </a:bodyPr>
          <a:lstStyle/>
          <a:p>
            <a:pPr algn="ctr">
              <a:lnSpc>
                <a:spcPts val="14348"/>
              </a:lnSpc>
            </a:pPr>
            <a:r>
              <a:rPr lang="en-US" sz="10249" dirty="0">
                <a:solidFill>
                  <a:srgbClr val="000000"/>
                </a:solidFill>
                <a:latin typeface="Abril Fatface"/>
                <a:ea typeface="Abril Fatface"/>
                <a:cs typeface="Abril Fatface"/>
                <a:sym typeface="Abril Fatface"/>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13877" y="418418"/>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725380" y="2236298"/>
            <a:ext cx="2899934" cy="2907202"/>
          </a:xfrm>
          <a:custGeom>
            <a:avLst/>
            <a:gdLst/>
            <a:ahLst/>
            <a:cxnLst/>
            <a:rect l="l" t="t" r="r" b="b"/>
            <a:pathLst>
              <a:path w="2899934" h="2907202">
                <a:moveTo>
                  <a:pt x="0" y="0"/>
                </a:moveTo>
                <a:lnTo>
                  <a:pt x="2899934" y="0"/>
                </a:lnTo>
                <a:lnTo>
                  <a:pt x="2899934" y="2907202"/>
                </a:lnTo>
                <a:lnTo>
                  <a:pt x="0" y="29072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055177" y="2236298"/>
            <a:ext cx="3025029" cy="3032610"/>
          </a:xfrm>
          <a:custGeom>
            <a:avLst/>
            <a:gdLst/>
            <a:ahLst/>
            <a:cxnLst/>
            <a:rect l="l" t="t" r="r" b="b"/>
            <a:pathLst>
              <a:path w="3025029" h="3032610">
                <a:moveTo>
                  <a:pt x="0" y="0"/>
                </a:moveTo>
                <a:lnTo>
                  <a:pt x="3025028" y="0"/>
                </a:lnTo>
                <a:lnTo>
                  <a:pt x="3025028" y="3032610"/>
                </a:lnTo>
                <a:lnTo>
                  <a:pt x="0" y="3032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2153372" y="6103417"/>
            <a:ext cx="3235978" cy="3244088"/>
          </a:xfrm>
          <a:custGeom>
            <a:avLst/>
            <a:gdLst/>
            <a:ahLst/>
            <a:cxnLst/>
            <a:rect l="l" t="t" r="r" b="b"/>
            <a:pathLst>
              <a:path w="3235978" h="3244088">
                <a:moveTo>
                  <a:pt x="0" y="0"/>
                </a:moveTo>
                <a:lnTo>
                  <a:pt x="3235979" y="0"/>
                </a:lnTo>
                <a:lnTo>
                  <a:pt x="3235979" y="3244088"/>
                </a:lnTo>
                <a:lnTo>
                  <a:pt x="0" y="3244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554561" y="5938653"/>
            <a:ext cx="3297875" cy="3306141"/>
          </a:xfrm>
          <a:custGeom>
            <a:avLst/>
            <a:gdLst/>
            <a:ahLst/>
            <a:cxnLst/>
            <a:rect l="l" t="t" r="r" b="b"/>
            <a:pathLst>
              <a:path w="3297875" h="3306141">
                <a:moveTo>
                  <a:pt x="0" y="0"/>
                </a:moveTo>
                <a:lnTo>
                  <a:pt x="3297875" y="0"/>
                </a:lnTo>
                <a:lnTo>
                  <a:pt x="3297875" y="3306141"/>
                </a:lnTo>
                <a:lnTo>
                  <a:pt x="0" y="3306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2700000">
            <a:off x="2845986" y="3167927"/>
            <a:ext cx="2910850" cy="665857"/>
          </a:xfrm>
          <a:custGeom>
            <a:avLst/>
            <a:gdLst/>
            <a:ahLst/>
            <a:cxnLst/>
            <a:rect l="l" t="t" r="r" b="b"/>
            <a:pathLst>
              <a:path w="2910850" h="665857">
                <a:moveTo>
                  <a:pt x="0" y="0"/>
                </a:moveTo>
                <a:lnTo>
                  <a:pt x="2910850" y="0"/>
                </a:lnTo>
                <a:lnTo>
                  <a:pt x="2910850" y="665857"/>
                </a:lnTo>
                <a:lnTo>
                  <a:pt x="0" y="665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2675654" y="8503620"/>
            <a:ext cx="1590683" cy="363869"/>
          </a:xfrm>
          <a:custGeom>
            <a:avLst/>
            <a:gdLst/>
            <a:ahLst/>
            <a:cxnLst/>
            <a:rect l="l" t="t" r="r" b="b"/>
            <a:pathLst>
              <a:path w="1590683" h="363869">
                <a:moveTo>
                  <a:pt x="0" y="0"/>
                </a:moveTo>
                <a:lnTo>
                  <a:pt x="1590683" y="0"/>
                </a:lnTo>
                <a:lnTo>
                  <a:pt x="1590683" y="363869"/>
                </a:lnTo>
                <a:lnTo>
                  <a:pt x="0" y="3638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2607211" y="3636847"/>
            <a:ext cx="1920961" cy="1128564"/>
          </a:xfrm>
          <a:custGeom>
            <a:avLst/>
            <a:gdLst/>
            <a:ahLst/>
            <a:cxnLst/>
            <a:rect l="l" t="t" r="r" b="b"/>
            <a:pathLst>
              <a:path w="1920961" h="1128564">
                <a:moveTo>
                  <a:pt x="0" y="0"/>
                </a:moveTo>
                <a:lnTo>
                  <a:pt x="1920961" y="0"/>
                </a:lnTo>
                <a:lnTo>
                  <a:pt x="1920961" y="1128565"/>
                </a:lnTo>
                <a:lnTo>
                  <a:pt x="0" y="11285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rot="-5400000">
            <a:off x="2585736" y="6855676"/>
            <a:ext cx="1455529" cy="444289"/>
          </a:xfrm>
          <a:prstGeom prst="rect">
            <a:avLst/>
          </a:prstGeom>
        </p:spPr>
        <p:txBody>
          <a:bodyPr wrap="square" lIns="0" tIns="0" rIns="0" bIns="0" rtlCol="0" anchor="t">
            <a:spAutoFit/>
          </a:bodyPr>
          <a:lstStyle/>
          <a:p>
            <a:pPr algn="ctr">
              <a:lnSpc>
                <a:spcPts val="3779"/>
              </a:lnSpc>
            </a:pPr>
            <a:r>
              <a:rPr lang="en-US" sz="2699" dirty="0">
                <a:solidFill>
                  <a:srgbClr val="195759"/>
                </a:solidFill>
                <a:latin typeface="Arimo"/>
                <a:ea typeface="Arimo"/>
                <a:cs typeface="Arimo"/>
                <a:sym typeface="Arimo"/>
              </a:rPr>
              <a:t>APC +</a:t>
            </a:r>
            <a:r>
              <a:rPr lang="en-US" sz="2699" dirty="0" err="1">
                <a:solidFill>
                  <a:srgbClr val="195759"/>
                </a:solidFill>
                <a:latin typeface="Arimo"/>
                <a:ea typeface="Arimo"/>
                <a:cs typeface="Arimo"/>
                <a:sym typeface="Arimo"/>
              </a:rPr>
              <a:t>ve</a:t>
            </a:r>
            <a:r>
              <a:rPr lang="en-US" sz="2699" dirty="0">
                <a:solidFill>
                  <a:srgbClr val="195759"/>
                </a:solidFill>
                <a:latin typeface="Arimo"/>
                <a:ea typeface="Arimo"/>
                <a:cs typeface="Arimo"/>
                <a:sym typeface="Arimo"/>
              </a:rPr>
              <a:t> </a:t>
            </a:r>
          </a:p>
        </p:txBody>
      </p:sp>
      <p:sp>
        <p:nvSpPr>
          <p:cNvPr id="17" name="TextBox 17"/>
          <p:cNvSpPr txBox="1"/>
          <p:nvPr/>
        </p:nvSpPr>
        <p:spPr>
          <a:xfrm>
            <a:off x="3733969" y="8137474"/>
            <a:ext cx="1514584" cy="474346"/>
          </a:xfrm>
          <a:prstGeom prst="rect">
            <a:avLst/>
          </a:prstGeom>
        </p:spPr>
        <p:txBody>
          <a:bodyPr lIns="0" tIns="0" rIns="0" bIns="0" rtlCol="0" anchor="t">
            <a:spAutoFit/>
          </a:bodyPr>
          <a:lstStyle/>
          <a:p>
            <a:pPr algn="ctr">
              <a:lnSpc>
                <a:spcPts val="3779"/>
              </a:lnSpc>
            </a:pPr>
            <a:r>
              <a:rPr lang="en-US" sz="2699">
                <a:solidFill>
                  <a:srgbClr val="195759"/>
                </a:solidFill>
                <a:latin typeface="Arimo"/>
                <a:ea typeface="Arimo"/>
                <a:cs typeface="Arimo"/>
                <a:sym typeface="Arimo"/>
              </a:rPr>
              <a:t>FITC +ve </a:t>
            </a:r>
          </a:p>
        </p:txBody>
      </p:sp>
      <p:sp>
        <p:nvSpPr>
          <p:cNvPr id="18" name="Freeform 18"/>
          <p:cNvSpPr/>
          <p:nvPr/>
        </p:nvSpPr>
        <p:spPr>
          <a:xfrm rot="-5400000">
            <a:off x="2623287" y="6672911"/>
            <a:ext cx="1491397" cy="845686"/>
          </a:xfrm>
          <a:custGeom>
            <a:avLst/>
            <a:gdLst/>
            <a:ahLst/>
            <a:cxnLst/>
            <a:rect l="l" t="t" r="r" b="b"/>
            <a:pathLst>
              <a:path w="1439465" h="845686">
                <a:moveTo>
                  <a:pt x="0" y="0"/>
                </a:moveTo>
                <a:lnTo>
                  <a:pt x="1439465" y="0"/>
                </a:lnTo>
                <a:lnTo>
                  <a:pt x="1439465" y="845686"/>
                </a:lnTo>
                <a:lnTo>
                  <a:pt x="0" y="8456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dirty="0"/>
          </a:p>
        </p:txBody>
      </p:sp>
      <p:sp>
        <p:nvSpPr>
          <p:cNvPr id="19" name="Freeform 19"/>
          <p:cNvSpPr/>
          <p:nvPr/>
        </p:nvSpPr>
        <p:spPr>
          <a:xfrm>
            <a:off x="3658358" y="7831200"/>
            <a:ext cx="1665806" cy="978661"/>
          </a:xfrm>
          <a:custGeom>
            <a:avLst/>
            <a:gdLst/>
            <a:ahLst/>
            <a:cxnLst/>
            <a:rect l="l" t="t" r="r" b="b"/>
            <a:pathLst>
              <a:path w="1665806" h="978661">
                <a:moveTo>
                  <a:pt x="0" y="0"/>
                </a:moveTo>
                <a:lnTo>
                  <a:pt x="1665806" y="0"/>
                </a:lnTo>
                <a:lnTo>
                  <a:pt x="1665806" y="978661"/>
                </a:lnTo>
                <a:lnTo>
                  <a:pt x="0" y="9786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8042895" y="3892954"/>
            <a:ext cx="2087387" cy="438351"/>
          </a:xfrm>
          <a:custGeom>
            <a:avLst/>
            <a:gdLst/>
            <a:ahLst/>
            <a:cxnLst/>
            <a:rect l="l" t="t" r="r" b="b"/>
            <a:pathLst>
              <a:path w="2087387" h="438351">
                <a:moveTo>
                  <a:pt x="0" y="0"/>
                </a:moveTo>
                <a:lnTo>
                  <a:pt x="2087388" y="0"/>
                </a:lnTo>
                <a:lnTo>
                  <a:pt x="2087388" y="438351"/>
                </a:lnTo>
                <a:lnTo>
                  <a:pt x="0" y="4383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3517794" y="4906006"/>
            <a:ext cx="973467"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FSC-H </a:t>
            </a:r>
          </a:p>
        </p:txBody>
      </p:sp>
      <p:sp>
        <p:nvSpPr>
          <p:cNvPr id="22" name="TextBox 22"/>
          <p:cNvSpPr txBox="1"/>
          <p:nvPr/>
        </p:nvSpPr>
        <p:spPr>
          <a:xfrm rot="-2623544">
            <a:off x="3116841" y="3553339"/>
            <a:ext cx="1531449" cy="552810"/>
          </a:xfrm>
          <a:prstGeom prst="rect">
            <a:avLst/>
          </a:prstGeom>
        </p:spPr>
        <p:txBody>
          <a:bodyPr lIns="0" tIns="0" rIns="0" bIns="0" rtlCol="0" anchor="t">
            <a:spAutoFit/>
          </a:bodyPr>
          <a:lstStyle/>
          <a:p>
            <a:pPr algn="ctr">
              <a:lnSpc>
                <a:spcPts val="4402"/>
              </a:lnSpc>
            </a:pPr>
            <a:r>
              <a:rPr lang="en-US" sz="3144">
                <a:solidFill>
                  <a:srgbClr val="195759"/>
                </a:solidFill>
                <a:latin typeface="Arimo"/>
                <a:ea typeface="Arimo"/>
                <a:cs typeface="Arimo"/>
                <a:sym typeface="Arimo"/>
              </a:rPr>
              <a:t>Singlets </a:t>
            </a:r>
          </a:p>
        </p:txBody>
      </p:sp>
      <p:sp>
        <p:nvSpPr>
          <p:cNvPr id="23" name="TextBox 23"/>
          <p:cNvSpPr txBox="1"/>
          <p:nvPr/>
        </p:nvSpPr>
        <p:spPr>
          <a:xfrm>
            <a:off x="3160322" y="848837"/>
            <a:ext cx="11911664" cy="920117"/>
          </a:xfrm>
          <a:prstGeom prst="rect">
            <a:avLst/>
          </a:prstGeom>
        </p:spPr>
        <p:txBody>
          <a:bodyPr lIns="0" tIns="0" rIns="0" bIns="0" rtlCol="0" anchor="t">
            <a:spAutoFit/>
          </a:bodyPr>
          <a:lstStyle/>
          <a:p>
            <a:pPr algn="ctr">
              <a:lnSpc>
                <a:spcPts val="7559"/>
              </a:lnSpc>
              <a:spcBef>
                <a:spcPct val="0"/>
              </a:spcBef>
            </a:pPr>
            <a:r>
              <a:rPr lang="en-US" sz="5399">
                <a:solidFill>
                  <a:srgbClr val="195759"/>
                </a:solidFill>
                <a:latin typeface="Abril Fatface"/>
                <a:ea typeface="Abril Fatface"/>
                <a:cs typeface="Abril Fatface"/>
                <a:sym typeface="Abril Fatface"/>
              </a:rPr>
              <a:t>GATING STRATEGY </a:t>
            </a:r>
          </a:p>
        </p:txBody>
      </p:sp>
      <p:sp>
        <p:nvSpPr>
          <p:cNvPr id="24" name="TextBox 24"/>
          <p:cNvSpPr txBox="1"/>
          <p:nvPr/>
        </p:nvSpPr>
        <p:spPr>
          <a:xfrm rot="-5400000">
            <a:off x="2050637" y="3656562"/>
            <a:ext cx="941174"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FSC-A </a:t>
            </a:r>
          </a:p>
        </p:txBody>
      </p:sp>
      <p:sp>
        <p:nvSpPr>
          <p:cNvPr id="25" name="TextBox 25"/>
          <p:cNvSpPr txBox="1"/>
          <p:nvPr/>
        </p:nvSpPr>
        <p:spPr>
          <a:xfrm rot="-5400000">
            <a:off x="11543016" y="3548446"/>
            <a:ext cx="957648"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FSC-A </a:t>
            </a:r>
          </a:p>
        </p:txBody>
      </p:sp>
      <p:sp>
        <p:nvSpPr>
          <p:cNvPr id="26" name="TextBox 26"/>
          <p:cNvSpPr txBox="1"/>
          <p:nvPr/>
        </p:nvSpPr>
        <p:spPr>
          <a:xfrm>
            <a:off x="13042140" y="5115391"/>
            <a:ext cx="957648"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SSC-A </a:t>
            </a:r>
          </a:p>
        </p:txBody>
      </p:sp>
      <p:sp>
        <p:nvSpPr>
          <p:cNvPr id="27" name="TextBox 27"/>
          <p:cNvSpPr txBox="1"/>
          <p:nvPr/>
        </p:nvSpPr>
        <p:spPr>
          <a:xfrm>
            <a:off x="13349369" y="9178119"/>
            <a:ext cx="1082233"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Viability </a:t>
            </a:r>
          </a:p>
        </p:txBody>
      </p:sp>
      <p:sp>
        <p:nvSpPr>
          <p:cNvPr id="28" name="TextBox 28"/>
          <p:cNvSpPr txBox="1"/>
          <p:nvPr/>
        </p:nvSpPr>
        <p:spPr>
          <a:xfrm rot="-5400000">
            <a:off x="1582849" y="7194732"/>
            <a:ext cx="1876752" cy="374846"/>
          </a:xfrm>
          <a:prstGeom prst="rect">
            <a:avLst/>
          </a:prstGeom>
        </p:spPr>
        <p:txBody>
          <a:bodyPr wrap="square" lIns="0" tIns="0" rIns="0" bIns="0" rtlCol="0" anchor="t">
            <a:spAutoFit/>
          </a:bodyPr>
          <a:lstStyle/>
          <a:p>
            <a:pPr algn="ctr">
              <a:lnSpc>
                <a:spcPts val="3219"/>
              </a:lnSpc>
            </a:pPr>
            <a:r>
              <a:rPr lang="en-US" sz="2299" dirty="0">
                <a:solidFill>
                  <a:srgbClr val="195759"/>
                </a:solidFill>
                <a:latin typeface="Arimo"/>
                <a:ea typeface="Arimo"/>
                <a:cs typeface="Arimo"/>
                <a:sym typeface="Arimo"/>
              </a:rPr>
              <a:t>BRIC6 APC</a:t>
            </a:r>
          </a:p>
        </p:txBody>
      </p:sp>
      <p:sp>
        <p:nvSpPr>
          <p:cNvPr id="29" name="TextBox 29"/>
          <p:cNvSpPr txBox="1"/>
          <p:nvPr/>
        </p:nvSpPr>
        <p:spPr>
          <a:xfrm>
            <a:off x="3408438" y="9047986"/>
            <a:ext cx="1590121"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BRIC6 FITC</a:t>
            </a:r>
          </a:p>
        </p:txBody>
      </p:sp>
      <p:sp>
        <p:nvSpPr>
          <p:cNvPr id="30" name="TextBox 30"/>
          <p:cNvSpPr txBox="1"/>
          <p:nvPr/>
        </p:nvSpPr>
        <p:spPr>
          <a:xfrm rot="-5400000">
            <a:off x="11698074" y="7610652"/>
            <a:ext cx="843921" cy="408313"/>
          </a:xfrm>
          <a:prstGeom prst="rect">
            <a:avLst/>
          </a:prstGeom>
        </p:spPr>
        <p:txBody>
          <a:bodyPr lIns="0" tIns="0" rIns="0" bIns="0" rtlCol="0" anchor="t">
            <a:spAutoFit/>
          </a:bodyPr>
          <a:lstStyle/>
          <a:p>
            <a:pPr algn="ctr">
              <a:lnSpc>
                <a:spcPts val="3219"/>
              </a:lnSpc>
            </a:pPr>
            <a:r>
              <a:rPr lang="en-US" sz="2299">
                <a:solidFill>
                  <a:srgbClr val="195759"/>
                </a:solidFill>
                <a:latin typeface="Arimo"/>
                <a:ea typeface="Arimo"/>
                <a:cs typeface="Arimo"/>
                <a:sym typeface="Arimo"/>
              </a:rPr>
              <a:t>CD-45</a:t>
            </a:r>
          </a:p>
        </p:txBody>
      </p:sp>
      <p:sp>
        <p:nvSpPr>
          <p:cNvPr id="31" name="TextBox 31"/>
          <p:cNvSpPr txBox="1"/>
          <p:nvPr/>
        </p:nvSpPr>
        <p:spPr>
          <a:xfrm>
            <a:off x="12801536" y="3972711"/>
            <a:ext cx="1095668" cy="586052"/>
          </a:xfrm>
          <a:prstGeom prst="rect">
            <a:avLst/>
          </a:prstGeom>
        </p:spPr>
        <p:txBody>
          <a:bodyPr lIns="0" tIns="0" rIns="0" bIns="0" rtlCol="0" anchor="t">
            <a:spAutoFit/>
          </a:bodyPr>
          <a:lstStyle/>
          <a:p>
            <a:pPr algn="ctr">
              <a:lnSpc>
                <a:spcPts val="4625"/>
              </a:lnSpc>
            </a:pPr>
            <a:r>
              <a:rPr lang="en-US" sz="3304">
                <a:solidFill>
                  <a:srgbClr val="195759"/>
                </a:solidFill>
                <a:latin typeface="Arimo"/>
                <a:ea typeface="Arimo"/>
                <a:cs typeface="Arimo"/>
                <a:sym typeface="Arimo"/>
              </a:rPr>
              <a:t>RBCs</a:t>
            </a:r>
          </a:p>
        </p:txBody>
      </p:sp>
      <p:sp>
        <p:nvSpPr>
          <p:cNvPr id="32" name="TextBox 32"/>
          <p:cNvSpPr txBox="1"/>
          <p:nvPr/>
        </p:nvSpPr>
        <p:spPr>
          <a:xfrm>
            <a:off x="12887930" y="8462211"/>
            <a:ext cx="1378407" cy="328295"/>
          </a:xfrm>
          <a:prstGeom prst="rect">
            <a:avLst/>
          </a:prstGeom>
        </p:spPr>
        <p:txBody>
          <a:bodyPr wrap="square" lIns="0" tIns="0" rIns="0" bIns="0" rtlCol="0" anchor="t">
            <a:spAutoFit/>
          </a:bodyPr>
          <a:lstStyle/>
          <a:p>
            <a:pPr algn="ctr">
              <a:lnSpc>
                <a:spcPts val="2827"/>
              </a:lnSpc>
            </a:pPr>
            <a:r>
              <a:rPr lang="en-US" sz="2019" dirty="0">
                <a:solidFill>
                  <a:srgbClr val="195759"/>
                </a:solidFill>
                <a:latin typeface="Arimo"/>
                <a:ea typeface="Arimo"/>
                <a:cs typeface="Arimo"/>
                <a:sym typeface="Arimo"/>
              </a:rPr>
              <a:t>Live Cells</a:t>
            </a:r>
          </a:p>
        </p:txBody>
      </p:sp>
      <p:sp>
        <p:nvSpPr>
          <p:cNvPr id="33" name="Freeform 33"/>
          <p:cNvSpPr/>
          <p:nvPr/>
        </p:nvSpPr>
        <p:spPr>
          <a:xfrm flipH="1">
            <a:off x="8100306" y="7612025"/>
            <a:ext cx="2087387" cy="438351"/>
          </a:xfrm>
          <a:custGeom>
            <a:avLst/>
            <a:gdLst/>
            <a:ahLst/>
            <a:cxnLst/>
            <a:rect l="l" t="t" r="r" b="b"/>
            <a:pathLst>
              <a:path w="2087387" h="438351">
                <a:moveTo>
                  <a:pt x="2087388" y="0"/>
                </a:moveTo>
                <a:lnTo>
                  <a:pt x="0" y="0"/>
                </a:lnTo>
                <a:lnTo>
                  <a:pt x="0" y="438351"/>
                </a:lnTo>
                <a:lnTo>
                  <a:pt x="2087388" y="438351"/>
                </a:lnTo>
                <a:lnTo>
                  <a:pt x="2087388"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4" name="Freeform 34"/>
          <p:cNvSpPr/>
          <p:nvPr/>
        </p:nvSpPr>
        <p:spPr>
          <a:xfrm rot="7264615">
            <a:off x="13400531" y="6261182"/>
            <a:ext cx="1731612" cy="363638"/>
          </a:xfrm>
          <a:custGeom>
            <a:avLst/>
            <a:gdLst/>
            <a:ahLst/>
            <a:cxnLst/>
            <a:rect l="l" t="t" r="r" b="b"/>
            <a:pathLst>
              <a:path w="1731612" h="363638">
                <a:moveTo>
                  <a:pt x="0" y="0"/>
                </a:moveTo>
                <a:lnTo>
                  <a:pt x="1731612" y="0"/>
                </a:lnTo>
                <a:lnTo>
                  <a:pt x="1731612" y="363638"/>
                </a:lnTo>
                <a:lnTo>
                  <a:pt x="0" y="363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82484"/>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028700" y="866775"/>
            <a:ext cx="13893016" cy="1474059"/>
          </a:xfrm>
          <a:prstGeom prst="rect">
            <a:avLst/>
          </a:prstGeom>
        </p:spPr>
        <p:txBody>
          <a:bodyPr lIns="0" tIns="0" rIns="0" bIns="0" rtlCol="0" anchor="t">
            <a:spAutoFit/>
          </a:bodyPr>
          <a:lstStyle/>
          <a:p>
            <a:pPr algn="ctr">
              <a:lnSpc>
                <a:spcPts val="12009"/>
              </a:lnSpc>
              <a:spcBef>
                <a:spcPct val="0"/>
              </a:spcBef>
            </a:pPr>
            <a:r>
              <a:rPr lang="en-US" sz="8578" b="1">
                <a:solidFill>
                  <a:srgbClr val="261310"/>
                </a:solidFill>
                <a:latin typeface="Grand Cru S Bold"/>
                <a:ea typeface="Grand Cru S Bold"/>
                <a:cs typeface="Grand Cru S Bold"/>
                <a:sym typeface="Grand Cru S Bold"/>
              </a:rPr>
              <a:t>Viability testing</a:t>
            </a:r>
          </a:p>
        </p:txBody>
      </p:sp>
      <p:sp>
        <p:nvSpPr>
          <p:cNvPr id="10" name="TextBox 10"/>
          <p:cNvSpPr txBox="1"/>
          <p:nvPr/>
        </p:nvSpPr>
        <p:spPr>
          <a:xfrm>
            <a:off x="1983215" y="2593773"/>
            <a:ext cx="12061167" cy="5972054"/>
          </a:xfrm>
          <a:prstGeom prst="rect">
            <a:avLst/>
          </a:prstGeom>
        </p:spPr>
        <p:txBody>
          <a:bodyPr lIns="0" tIns="0" rIns="0" bIns="0" rtlCol="0" anchor="t">
            <a:spAutoFit/>
          </a:bodyPr>
          <a:lstStyle/>
          <a:p>
            <a:pPr marL="1051316" lvl="1" indent="-525658" algn="l">
              <a:lnSpc>
                <a:spcPts val="6817"/>
              </a:lnSpc>
              <a:buFont typeface="Arial"/>
              <a:buChar char="•"/>
            </a:pPr>
            <a:r>
              <a:rPr lang="en-US" sz="4869">
                <a:solidFill>
                  <a:srgbClr val="261310"/>
                </a:solidFill>
                <a:latin typeface="Glacial Indifference"/>
                <a:ea typeface="Glacial Indifference"/>
                <a:cs typeface="Glacial Indifference"/>
                <a:sym typeface="Glacial Indifference"/>
              </a:rPr>
              <a:t>Evaluated ability of fixable viability dye eFluor780 to bind damaged RBCs</a:t>
            </a:r>
          </a:p>
          <a:p>
            <a:pPr marL="1051316" lvl="1" indent="-525658" algn="l">
              <a:lnSpc>
                <a:spcPts val="6817"/>
              </a:lnSpc>
              <a:buFont typeface="Arial"/>
              <a:buChar char="•"/>
            </a:pPr>
            <a:r>
              <a:rPr lang="en-US" sz="4869">
                <a:solidFill>
                  <a:srgbClr val="261310"/>
                </a:solidFill>
                <a:latin typeface="Glacial Indifference"/>
                <a:ea typeface="Glacial Indifference"/>
                <a:cs typeface="Glacial Indifference"/>
                <a:sym typeface="Glacial Indifference"/>
              </a:rPr>
              <a:t>Viability dye added to CD45 FMO for a quick check</a:t>
            </a:r>
          </a:p>
          <a:p>
            <a:pPr marL="1051316" lvl="1" indent="-525658" algn="l">
              <a:lnSpc>
                <a:spcPts val="6817"/>
              </a:lnSpc>
              <a:buFont typeface="Arial"/>
              <a:buChar char="•"/>
            </a:pPr>
            <a:r>
              <a:rPr lang="en-US" sz="4869">
                <a:solidFill>
                  <a:srgbClr val="261310"/>
                </a:solidFill>
                <a:latin typeface="Glacial Indifference"/>
                <a:ea typeface="Glacial Indifference"/>
                <a:cs typeface="Glacial Indifference"/>
                <a:sym typeface="Glacial Indifference"/>
              </a:rPr>
              <a:t>Unstained sample and sample including viability looks comparable</a:t>
            </a:r>
          </a:p>
          <a:p>
            <a:pPr marL="1051316" lvl="1" indent="-525658" algn="l">
              <a:lnSpc>
                <a:spcPts val="6817"/>
              </a:lnSpc>
              <a:buFont typeface="Arial"/>
              <a:buChar char="•"/>
            </a:pPr>
            <a:r>
              <a:rPr lang="en-US" sz="4869">
                <a:solidFill>
                  <a:srgbClr val="261310"/>
                </a:solidFill>
                <a:latin typeface="Glacial Indifference"/>
                <a:ea typeface="Glacial Indifference"/>
                <a:cs typeface="Glacial Indifference"/>
                <a:sym typeface="Glacial Indifference"/>
              </a:rPr>
              <a:t>Suggests viability dye is not bind RBCs</a:t>
            </a:r>
          </a:p>
        </p:txBody>
      </p:sp>
      <p:sp>
        <p:nvSpPr>
          <p:cNvPr id="11" name="Freeform 11"/>
          <p:cNvSpPr/>
          <p:nvPr/>
        </p:nvSpPr>
        <p:spPr>
          <a:xfrm>
            <a:off x="15189145" y="1983127"/>
            <a:ext cx="1802725" cy="7031907"/>
          </a:xfrm>
          <a:custGeom>
            <a:avLst/>
            <a:gdLst/>
            <a:ahLst/>
            <a:cxnLst/>
            <a:rect l="l" t="t" r="r" b="b"/>
            <a:pathLst>
              <a:path w="1802725" h="7031907">
                <a:moveTo>
                  <a:pt x="0" y="0"/>
                </a:moveTo>
                <a:lnTo>
                  <a:pt x="1802726" y="0"/>
                </a:lnTo>
                <a:lnTo>
                  <a:pt x="1802726" y="7031907"/>
                </a:lnTo>
                <a:lnTo>
                  <a:pt x="0" y="70319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767620" y="2552700"/>
            <a:ext cx="14752758" cy="3473771"/>
          </a:xfrm>
          <a:prstGeom prst="rect">
            <a:avLst/>
          </a:prstGeom>
        </p:spPr>
        <p:txBody>
          <a:bodyPr lIns="0" tIns="0" rIns="0" bIns="0" rtlCol="0" anchor="t">
            <a:spAutoFit/>
          </a:bodyPr>
          <a:lstStyle/>
          <a:p>
            <a:pPr algn="ctr">
              <a:lnSpc>
                <a:spcPts val="13998"/>
              </a:lnSpc>
            </a:pPr>
            <a:r>
              <a:rPr lang="en-US" sz="9999" dirty="0">
                <a:solidFill>
                  <a:srgbClr val="000000"/>
                </a:solidFill>
                <a:latin typeface="Abril Fatface"/>
                <a:ea typeface="Abril Fatface"/>
                <a:cs typeface="Abril Fatface"/>
                <a:sym typeface="Abril Fatface"/>
              </a:rPr>
              <a:t>Stabilized Isolated</a:t>
            </a:r>
          </a:p>
          <a:p>
            <a:pPr algn="ctr">
              <a:lnSpc>
                <a:spcPts val="13998"/>
              </a:lnSpc>
            </a:pPr>
            <a:r>
              <a:rPr lang="en-US" sz="9999" dirty="0">
                <a:solidFill>
                  <a:srgbClr val="000000"/>
                </a:solidFill>
                <a:latin typeface="Abril Fatface"/>
                <a:ea typeface="Abril Fatface"/>
                <a:cs typeface="Abril Fatface"/>
                <a:sym typeface="Abril Fatface"/>
              </a:rPr>
              <a:t> Blood Process</a:t>
            </a:r>
          </a:p>
        </p:txBody>
      </p:sp>
      <p:sp>
        <p:nvSpPr>
          <p:cNvPr id="10" name="Freeform 10"/>
          <p:cNvSpPr/>
          <p:nvPr/>
        </p:nvSpPr>
        <p:spPr>
          <a:xfrm rot="-1414190">
            <a:off x="3016292" y="3826876"/>
            <a:ext cx="1090019" cy="5023482"/>
          </a:xfrm>
          <a:custGeom>
            <a:avLst/>
            <a:gdLst/>
            <a:ahLst/>
            <a:cxnLst/>
            <a:rect l="l" t="t" r="r" b="b"/>
            <a:pathLst>
              <a:path w="1090019" h="5023482">
                <a:moveTo>
                  <a:pt x="0" y="0"/>
                </a:moveTo>
                <a:lnTo>
                  <a:pt x="1090019" y="0"/>
                </a:lnTo>
                <a:lnTo>
                  <a:pt x="1090019" y="5023481"/>
                </a:lnTo>
                <a:lnTo>
                  <a:pt x="0" y="5023481"/>
                </a:lnTo>
                <a:lnTo>
                  <a:pt x="0" y="0"/>
                </a:lnTo>
                <a:close/>
              </a:path>
            </a:pathLst>
          </a:custGeom>
          <a:blipFill>
            <a:blip r:embed="rId2"/>
            <a:stretch>
              <a:fillRect l="-5448" t="-287" b="-287"/>
            </a:stretch>
          </a:blipFill>
        </p:spPr>
        <p:txBody>
          <a:bodyPr/>
          <a:lstStyle/>
          <a:p>
            <a:endParaRPr lang="en-IN" dirty="0"/>
          </a:p>
        </p:txBody>
      </p:sp>
      <p:sp>
        <p:nvSpPr>
          <p:cNvPr id="11" name="Freeform 11"/>
          <p:cNvSpPr/>
          <p:nvPr/>
        </p:nvSpPr>
        <p:spPr>
          <a:xfrm>
            <a:off x="14322362" y="3835461"/>
            <a:ext cx="2936938" cy="4114800"/>
          </a:xfrm>
          <a:custGeom>
            <a:avLst/>
            <a:gdLst/>
            <a:ahLst/>
            <a:cxnLst/>
            <a:rect l="l" t="t" r="r" b="b"/>
            <a:pathLst>
              <a:path w="2936938" h="4114800">
                <a:moveTo>
                  <a:pt x="0" y="0"/>
                </a:moveTo>
                <a:lnTo>
                  <a:pt x="2936938" y="0"/>
                </a:lnTo>
                <a:lnTo>
                  <a:pt x="293693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5255234" y="1905290"/>
            <a:ext cx="12251533" cy="6258060"/>
          </a:xfrm>
          <a:prstGeom prst="rect">
            <a:avLst/>
          </a:prstGeom>
        </p:spPr>
        <p:txBody>
          <a:bodyPr lIns="0" tIns="0" rIns="0" bIns="0" rtlCol="0" anchor="t">
            <a:spAutoFit/>
          </a:bodyPr>
          <a:lstStyle/>
          <a:p>
            <a:pPr algn="ctr">
              <a:lnSpc>
                <a:spcPts val="9144"/>
              </a:lnSpc>
            </a:pPr>
            <a:r>
              <a:rPr lang="en-US" sz="6531" dirty="0">
                <a:solidFill>
                  <a:srgbClr val="261310"/>
                </a:solidFill>
                <a:latin typeface="Abril Fatface"/>
                <a:ea typeface="Abril Fatface"/>
                <a:cs typeface="Abril Fatface"/>
                <a:sym typeface="Abril Fatface"/>
              </a:rPr>
              <a:t>Day 2 Observations</a:t>
            </a:r>
          </a:p>
          <a:p>
            <a:pPr marL="1036320" lvl="1" indent="-518160" algn="just">
              <a:lnSpc>
                <a:spcPts val="6719"/>
              </a:lnSpc>
              <a:buFont typeface="Arial"/>
              <a:buChar char="•"/>
            </a:pPr>
            <a:r>
              <a:rPr lang="en-US" sz="4800" dirty="0">
                <a:solidFill>
                  <a:srgbClr val="261310"/>
                </a:solidFill>
                <a:latin typeface="Questrial"/>
                <a:ea typeface="Questrial"/>
                <a:cs typeface="Questrial"/>
                <a:sym typeface="Questrial"/>
              </a:rPr>
              <a:t>BRIC-6 APC and BRIC-6 FITC staining patterns between the two analysts were inconsistent, making it difficult to interpret the data</a:t>
            </a:r>
          </a:p>
          <a:p>
            <a:pPr marL="1036320" lvl="1" indent="-518160" algn="just">
              <a:lnSpc>
                <a:spcPts val="6719"/>
              </a:lnSpc>
              <a:buFont typeface="Arial"/>
              <a:buChar char="•"/>
            </a:pPr>
            <a:r>
              <a:rPr lang="en-US" sz="4800" dirty="0">
                <a:solidFill>
                  <a:srgbClr val="261310"/>
                </a:solidFill>
                <a:latin typeface="Questrial"/>
                <a:ea typeface="Questrial"/>
                <a:cs typeface="Questrial"/>
                <a:sym typeface="Questrial"/>
              </a:rPr>
              <a:t>Currently unable to determine which staining pattern is correct</a:t>
            </a:r>
          </a:p>
        </p:txBody>
      </p:sp>
      <p:sp>
        <p:nvSpPr>
          <p:cNvPr id="10" name="Freeform 10"/>
          <p:cNvSpPr/>
          <p:nvPr/>
        </p:nvSpPr>
        <p:spPr>
          <a:xfrm>
            <a:off x="1028700" y="2700508"/>
            <a:ext cx="4524877" cy="6557792"/>
          </a:xfrm>
          <a:custGeom>
            <a:avLst/>
            <a:gdLst/>
            <a:ahLst/>
            <a:cxnLst/>
            <a:rect l="l" t="t" r="r" b="b"/>
            <a:pathLst>
              <a:path w="4524877" h="6557792">
                <a:moveTo>
                  <a:pt x="0" y="0"/>
                </a:moveTo>
                <a:lnTo>
                  <a:pt x="4524877" y="0"/>
                </a:lnTo>
                <a:lnTo>
                  <a:pt x="4524877" y="6557792"/>
                </a:lnTo>
                <a:lnTo>
                  <a:pt x="0" y="65577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183240" y="671381"/>
            <a:ext cx="12866353" cy="1465724"/>
          </a:xfrm>
          <a:prstGeom prst="rect">
            <a:avLst/>
          </a:prstGeom>
        </p:spPr>
        <p:txBody>
          <a:bodyPr lIns="0" tIns="0" rIns="0" bIns="0" rtlCol="0" anchor="t">
            <a:spAutoFit/>
          </a:bodyPr>
          <a:lstStyle/>
          <a:p>
            <a:pPr algn="ctr">
              <a:lnSpc>
                <a:spcPts val="11514"/>
              </a:lnSpc>
            </a:pPr>
            <a:r>
              <a:rPr lang="en-US" sz="9361" b="1" dirty="0">
                <a:solidFill>
                  <a:srgbClr val="261310"/>
                </a:solidFill>
                <a:latin typeface="Grand Cru S Bold"/>
                <a:ea typeface="Grand Cru S Bold"/>
                <a:cs typeface="Grand Cru S Bold"/>
                <a:sym typeface="Grand Cru S Bold"/>
              </a:rPr>
              <a:t>Data Analysis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633353"/>
            <a:chOff x="0" y="0"/>
            <a:chExt cx="23206071" cy="12844471"/>
          </a:xfrm>
        </p:grpSpPr>
        <p:grpSp>
          <p:nvGrpSpPr>
            <p:cNvPr id="3" name="Group 3"/>
            <p:cNvGrpSpPr/>
            <p:nvPr/>
          </p:nvGrpSpPr>
          <p:grpSpPr>
            <a:xfrm>
              <a:off x="0" y="0"/>
              <a:ext cx="23206071" cy="12844471"/>
              <a:chOff x="0" y="0"/>
              <a:chExt cx="4596479" cy="2544133"/>
            </a:xfrm>
          </p:grpSpPr>
          <p:sp>
            <p:nvSpPr>
              <p:cNvPr id="4" name="Freeform 4"/>
              <p:cNvSpPr/>
              <p:nvPr/>
            </p:nvSpPr>
            <p:spPr>
              <a:xfrm>
                <a:off x="0" y="0"/>
                <a:ext cx="4596479" cy="2544133"/>
              </a:xfrm>
              <a:custGeom>
                <a:avLst/>
                <a:gdLst/>
                <a:ahLst/>
                <a:cxnLst/>
                <a:rect l="l" t="t" r="r" b="b"/>
                <a:pathLst>
                  <a:path w="4596479" h="2544133">
                    <a:moveTo>
                      <a:pt x="4517061" y="0"/>
                    </a:moveTo>
                    <a:lnTo>
                      <a:pt x="79418" y="0"/>
                    </a:lnTo>
                    <a:cubicBezTo>
                      <a:pt x="79418" y="43699"/>
                      <a:pt x="44079" y="79418"/>
                      <a:pt x="0" y="79418"/>
                    </a:cubicBezTo>
                    <a:lnTo>
                      <a:pt x="0" y="2464715"/>
                    </a:lnTo>
                    <a:cubicBezTo>
                      <a:pt x="43699" y="2464715"/>
                      <a:pt x="79418" y="2500054"/>
                      <a:pt x="79418" y="2544133"/>
                    </a:cubicBezTo>
                    <a:lnTo>
                      <a:pt x="4517061" y="2544133"/>
                    </a:lnTo>
                    <a:cubicBezTo>
                      <a:pt x="4517061" y="2500434"/>
                      <a:pt x="4552400" y="2464715"/>
                      <a:pt x="4596479" y="2464715"/>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5155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8087"/>
              <a:ext cx="22836362" cy="12454747"/>
              <a:chOff x="0" y="0"/>
              <a:chExt cx="4596479" cy="2506879"/>
            </a:xfrm>
          </p:grpSpPr>
          <p:sp>
            <p:nvSpPr>
              <p:cNvPr id="7" name="Freeform 7"/>
              <p:cNvSpPr/>
              <p:nvPr/>
            </p:nvSpPr>
            <p:spPr>
              <a:xfrm>
                <a:off x="0" y="0"/>
                <a:ext cx="4596479" cy="2506879"/>
              </a:xfrm>
              <a:custGeom>
                <a:avLst/>
                <a:gdLst/>
                <a:ahLst/>
                <a:cxnLst/>
                <a:rect l="l" t="t" r="r" b="b"/>
                <a:pathLst>
                  <a:path w="4596479" h="2506879">
                    <a:moveTo>
                      <a:pt x="4517061" y="0"/>
                    </a:moveTo>
                    <a:lnTo>
                      <a:pt x="79418" y="0"/>
                    </a:lnTo>
                    <a:cubicBezTo>
                      <a:pt x="79418" y="43699"/>
                      <a:pt x="44079" y="79418"/>
                      <a:pt x="0" y="79418"/>
                    </a:cubicBezTo>
                    <a:lnTo>
                      <a:pt x="0" y="2427460"/>
                    </a:lnTo>
                    <a:cubicBezTo>
                      <a:pt x="43699" y="2427460"/>
                      <a:pt x="79418" y="2462799"/>
                      <a:pt x="79418" y="2506879"/>
                    </a:cubicBezTo>
                    <a:lnTo>
                      <a:pt x="4517061" y="2506879"/>
                    </a:lnTo>
                    <a:cubicBezTo>
                      <a:pt x="4517061" y="2463179"/>
                      <a:pt x="4552400" y="2427460"/>
                      <a:pt x="4596479" y="2427460"/>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783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3859777" y="341752"/>
            <a:ext cx="10568445" cy="1465724"/>
          </a:xfrm>
          <a:prstGeom prst="rect">
            <a:avLst/>
          </a:prstGeom>
        </p:spPr>
        <p:txBody>
          <a:bodyPr lIns="0" tIns="0" rIns="0" bIns="0" rtlCol="0" anchor="t">
            <a:spAutoFit/>
          </a:bodyPr>
          <a:lstStyle/>
          <a:p>
            <a:pPr algn="ctr">
              <a:lnSpc>
                <a:spcPts val="11514"/>
              </a:lnSpc>
            </a:pPr>
            <a:r>
              <a:rPr lang="en-US" sz="9361" b="1">
                <a:solidFill>
                  <a:srgbClr val="261310"/>
                </a:solidFill>
                <a:latin typeface="Grand Cru S Bold"/>
                <a:ea typeface="Grand Cru S Bold"/>
                <a:cs typeface="Grand Cru S Bold"/>
                <a:sym typeface="Grand Cru S Bold"/>
              </a:rPr>
              <a:t>Data Analysis</a:t>
            </a:r>
          </a:p>
        </p:txBody>
      </p:sp>
      <p:sp>
        <p:nvSpPr>
          <p:cNvPr id="10" name="TextBox 10"/>
          <p:cNvSpPr txBox="1"/>
          <p:nvPr/>
        </p:nvSpPr>
        <p:spPr>
          <a:xfrm>
            <a:off x="1028700" y="1903834"/>
            <a:ext cx="12098694" cy="7218139"/>
          </a:xfrm>
          <a:prstGeom prst="rect">
            <a:avLst/>
          </a:prstGeom>
        </p:spPr>
        <p:txBody>
          <a:bodyPr lIns="0" tIns="0" rIns="0" bIns="0" rtlCol="0" anchor="t">
            <a:spAutoFit/>
          </a:bodyPr>
          <a:lstStyle/>
          <a:p>
            <a:pPr algn="l">
              <a:lnSpc>
                <a:spcPts val="7090"/>
              </a:lnSpc>
            </a:pPr>
            <a:r>
              <a:rPr lang="en-US" sz="5064" b="1">
                <a:solidFill>
                  <a:srgbClr val="261310"/>
                </a:solidFill>
                <a:latin typeface="Glacial Indifference Bold"/>
                <a:ea typeface="Glacial Indifference Bold"/>
                <a:cs typeface="Glacial Indifference Bold"/>
                <a:sym typeface="Glacial Indifference Bold"/>
              </a:rPr>
              <a:t>Day 7 Observations</a:t>
            </a:r>
          </a:p>
          <a:p>
            <a:pPr algn="l">
              <a:lnSpc>
                <a:spcPts val="4150"/>
              </a:lnSpc>
            </a:pPr>
            <a:endParaRPr lang="en-US" sz="5064" b="1">
              <a:solidFill>
                <a:srgbClr val="261310"/>
              </a:solidFill>
              <a:latin typeface="Glacial Indifference Bold"/>
              <a:ea typeface="Glacial Indifference Bold"/>
              <a:cs typeface="Glacial Indifference Bold"/>
              <a:sym typeface="Glacial Indifference Bold"/>
            </a:endParaRPr>
          </a:p>
          <a:p>
            <a:pPr marL="712470" lvl="1" indent="-356235" algn="l">
              <a:lnSpc>
                <a:spcPts val="4620"/>
              </a:lnSpc>
              <a:buFont typeface="Arial"/>
              <a:buChar char="•"/>
            </a:pPr>
            <a:r>
              <a:rPr lang="en-US" sz="3300">
                <a:solidFill>
                  <a:srgbClr val="261310"/>
                </a:solidFill>
                <a:latin typeface="Glacial Indifference"/>
                <a:ea typeface="Glacial Indifference"/>
                <a:cs typeface="Glacial Indifference"/>
                <a:sym typeface="Glacial Indifference"/>
              </a:rPr>
              <a:t>Observed changes in the light scatter properties of RBC 7 days post-stabilization</a:t>
            </a:r>
          </a:p>
          <a:p>
            <a:pPr marL="712470" lvl="1" indent="-356235" algn="l">
              <a:lnSpc>
                <a:spcPts val="4620"/>
              </a:lnSpc>
              <a:buFont typeface="Arial"/>
              <a:buChar char="•"/>
            </a:pPr>
            <a:r>
              <a:rPr lang="en-US" sz="3300">
                <a:solidFill>
                  <a:srgbClr val="261310"/>
                </a:solidFill>
                <a:latin typeface="Glacial Indifference"/>
                <a:ea typeface="Glacial Indifference"/>
                <a:cs typeface="Glacial Indifference"/>
                <a:sym typeface="Glacial Indifference"/>
              </a:rPr>
              <a:t>Unclear if this is a function of the proteomic stabilizer or antibody aggregation</a:t>
            </a:r>
          </a:p>
          <a:p>
            <a:pPr marL="712470" lvl="1" indent="-356235" algn="l">
              <a:lnSpc>
                <a:spcPts val="4620"/>
              </a:lnSpc>
              <a:buFont typeface="Arial"/>
              <a:buChar char="•"/>
            </a:pPr>
            <a:r>
              <a:rPr lang="en-US" sz="3300">
                <a:solidFill>
                  <a:srgbClr val="261310"/>
                </a:solidFill>
                <a:latin typeface="Glacial Indifference"/>
                <a:ea typeface="Glacial Indifference"/>
                <a:cs typeface="Glacial Indifference"/>
                <a:sym typeface="Glacial Indifference"/>
              </a:rPr>
              <a:t>Except two samples, the staining patterns between the two analysts are more consistent</a:t>
            </a:r>
          </a:p>
          <a:p>
            <a:pPr marL="712470" lvl="1" indent="-356235" algn="l">
              <a:lnSpc>
                <a:spcPts val="4620"/>
              </a:lnSpc>
              <a:buFont typeface="Arial"/>
              <a:buChar char="•"/>
            </a:pPr>
            <a:r>
              <a:rPr lang="en-US" sz="3300">
                <a:solidFill>
                  <a:srgbClr val="261310"/>
                </a:solidFill>
                <a:latin typeface="Glacial Indifference"/>
                <a:ea typeface="Glacial Indifference"/>
                <a:cs typeface="Glacial Indifference"/>
                <a:sym typeface="Glacial Indifference"/>
              </a:rPr>
              <a:t>Changes in light scatter properties and the inability to quantify consistent BRIC-6 FITC/APC double positive RBCs suggests additional work is required to confirm or reject the ability to use a proteomic stabilizer for the reservation of RBCs</a:t>
            </a:r>
          </a:p>
        </p:txBody>
      </p:sp>
      <p:sp>
        <p:nvSpPr>
          <p:cNvPr id="11" name="Freeform 11"/>
          <p:cNvSpPr/>
          <p:nvPr/>
        </p:nvSpPr>
        <p:spPr>
          <a:xfrm>
            <a:off x="14179800" y="1519656"/>
            <a:ext cx="1640693" cy="5229300"/>
          </a:xfrm>
          <a:custGeom>
            <a:avLst/>
            <a:gdLst/>
            <a:ahLst/>
            <a:cxnLst/>
            <a:rect l="l" t="t" r="r" b="b"/>
            <a:pathLst>
              <a:path w="1640693" h="5229300">
                <a:moveTo>
                  <a:pt x="0" y="0"/>
                </a:moveTo>
                <a:lnTo>
                  <a:pt x="1640693" y="0"/>
                </a:lnTo>
                <a:lnTo>
                  <a:pt x="1640693" y="5229300"/>
                </a:lnTo>
                <a:lnTo>
                  <a:pt x="0" y="5229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127394" y="5143500"/>
            <a:ext cx="4509370" cy="4114800"/>
          </a:xfrm>
          <a:custGeom>
            <a:avLst/>
            <a:gdLst/>
            <a:ahLst/>
            <a:cxnLst/>
            <a:rect l="l" t="t" r="r" b="b"/>
            <a:pathLst>
              <a:path w="4509370" h="4114800">
                <a:moveTo>
                  <a:pt x="0" y="0"/>
                </a:moveTo>
                <a:lnTo>
                  <a:pt x="4509370" y="0"/>
                </a:lnTo>
                <a:lnTo>
                  <a:pt x="450937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1692119" y="2226822"/>
            <a:ext cx="11824408" cy="1689735"/>
          </a:xfrm>
          <a:prstGeom prst="rect">
            <a:avLst/>
          </a:prstGeom>
        </p:spPr>
        <p:txBody>
          <a:bodyPr lIns="0" tIns="0" rIns="0" bIns="0" rtlCol="0" anchor="t">
            <a:spAutoFit/>
          </a:bodyPr>
          <a:lstStyle/>
          <a:p>
            <a:pPr algn="l">
              <a:lnSpc>
                <a:spcPts val="13860"/>
              </a:lnSpc>
              <a:spcBef>
                <a:spcPct val="0"/>
              </a:spcBef>
            </a:pPr>
            <a:r>
              <a:rPr lang="en-US" sz="9900" b="1">
                <a:solidFill>
                  <a:srgbClr val="261310"/>
                </a:solidFill>
                <a:latin typeface="Grand Cru S Bold"/>
                <a:ea typeface="Grand Cru S Bold"/>
                <a:cs typeface="Grand Cru S Bold"/>
                <a:sym typeface="Grand Cru S Bold"/>
              </a:rPr>
              <a:t>Conclusions</a:t>
            </a:r>
          </a:p>
        </p:txBody>
      </p:sp>
      <p:grpSp>
        <p:nvGrpSpPr>
          <p:cNvPr id="10" name="Group 10"/>
          <p:cNvGrpSpPr/>
          <p:nvPr/>
        </p:nvGrpSpPr>
        <p:grpSpPr>
          <a:xfrm>
            <a:off x="1827224" y="4827055"/>
            <a:ext cx="1028340" cy="1028385"/>
            <a:chOff x="0" y="0"/>
            <a:chExt cx="1371120" cy="1371180"/>
          </a:xfrm>
        </p:grpSpPr>
        <p:grpSp>
          <p:nvGrpSpPr>
            <p:cNvPr id="11" name="Group 11"/>
            <p:cNvGrpSpPr/>
            <p:nvPr/>
          </p:nvGrpSpPr>
          <p:grpSpPr>
            <a:xfrm>
              <a:off x="0" y="0"/>
              <a:ext cx="1371120" cy="1371180"/>
              <a:chOff x="0" y="0"/>
              <a:chExt cx="812800" cy="812836"/>
            </a:xfrm>
          </p:grpSpPr>
          <p:sp>
            <p:nvSpPr>
              <p:cNvPr id="12" name="Freeform 12"/>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13" name="TextBox 13"/>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01</a:t>
              </a:r>
            </a:p>
          </p:txBody>
        </p:sp>
      </p:grpSp>
      <p:grpSp>
        <p:nvGrpSpPr>
          <p:cNvPr id="15" name="Group 15"/>
          <p:cNvGrpSpPr/>
          <p:nvPr/>
        </p:nvGrpSpPr>
        <p:grpSpPr>
          <a:xfrm>
            <a:off x="6869524" y="4827055"/>
            <a:ext cx="1028340" cy="1028385"/>
            <a:chOff x="0" y="0"/>
            <a:chExt cx="1371120" cy="1371180"/>
          </a:xfrm>
        </p:grpSpPr>
        <p:grpSp>
          <p:nvGrpSpPr>
            <p:cNvPr id="16" name="Group 16"/>
            <p:cNvGrpSpPr/>
            <p:nvPr/>
          </p:nvGrpSpPr>
          <p:grpSpPr>
            <a:xfrm>
              <a:off x="0" y="0"/>
              <a:ext cx="1371120" cy="1371180"/>
              <a:chOff x="0" y="0"/>
              <a:chExt cx="812800" cy="812836"/>
            </a:xfrm>
          </p:grpSpPr>
          <p:sp>
            <p:nvSpPr>
              <p:cNvPr id="17" name="Freeform 17"/>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18" name="TextBox 18"/>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02</a:t>
              </a:r>
            </a:p>
          </p:txBody>
        </p:sp>
      </p:grpSp>
      <p:sp>
        <p:nvSpPr>
          <p:cNvPr id="20" name="TextBox 20"/>
          <p:cNvSpPr txBox="1"/>
          <p:nvPr/>
        </p:nvSpPr>
        <p:spPr>
          <a:xfrm>
            <a:off x="1028700" y="6128769"/>
            <a:ext cx="4404952" cy="2481805"/>
          </a:xfrm>
          <a:prstGeom prst="rect">
            <a:avLst/>
          </a:prstGeom>
        </p:spPr>
        <p:txBody>
          <a:bodyPr lIns="0" tIns="0" rIns="0" bIns="0" rtlCol="0" anchor="t">
            <a:spAutoFit/>
          </a:bodyPr>
          <a:lstStyle/>
          <a:p>
            <a:pPr algn="l">
              <a:lnSpc>
                <a:spcPts val="3919"/>
              </a:lnSpc>
            </a:pPr>
            <a:r>
              <a:rPr lang="en-US" sz="2799">
                <a:solidFill>
                  <a:srgbClr val="261310"/>
                </a:solidFill>
                <a:latin typeface="Questrial"/>
                <a:ea typeface="Questrial"/>
                <a:cs typeface="Questrial"/>
                <a:sym typeface="Questrial"/>
              </a:rPr>
              <a:t>Inconsistent staining patterns between analysts on Day 2 make it difficult to interpret</a:t>
            </a:r>
          </a:p>
          <a:p>
            <a:pPr algn="l">
              <a:lnSpc>
                <a:spcPts val="3919"/>
              </a:lnSpc>
            </a:pPr>
            <a:r>
              <a:rPr lang="en-US" sz="2799">
                <a:solidFill>
                  <a:srgbClr val="261310"/>
                </a:solidFill>
                <a:latin typeface="Questrial"/>
                <a:ea typeface="Questrial"/>
                <a:cs typeface="Questrial"/>
                <a:sym typeface="Questrial"/>
              </a:rPr>
              <a:t>data</a:t>
            </a:r>
          </a:p>
        </p:txBody>
      </p:sp>
      <p:sp>
        <p:nvSpPr>
          <p:cNvPr id="21" name="TextBox 21"/>
          <p:cNvSpPr txBox="1"/>
          <p:nvPr/>
        </p:nvSpPr>
        <p:spPr>
          <a:xfrm>
            <a:off x="6069125" y="6128769"/>
            <a:ext cx="5073498" cy="2977150"/>
          </a:xfrm>
          <a:prstGeom prst="rect">
            <a:avLst/>
          </a:prstGeom>
        </p:spPr>
        <p:txBody>
          <a:bodyPr lIns="0" tIns="0" rIns="0" bIns="0" rtlCol="0" anchor="t">
            <a:spAutoFit/>
          </a:bodyPr>
          <a:lstStyle/>
          <a:p>
            <a:pPr algn="l">
              <a:lnSpc>
                <a:spcPts val="3919"/>
              </a:lnSpc>
            </a:pPr>
            <a:r>
              <a:rPr lang="en-US" sz="2799">
                <a:solidFill>
                  <a:srgbClr val="261310"/>
                </a:solidFill>
                <a:latin typeface="Questrial"/>
                <a:ea typeface="Questrial"/>
                <a:cs typeface="Questrial"/>
                <a:sym typeface="Questrial"/>
              </a:rPr>
              <a:t>Altered light scatter properties on Day 7 suggest stabilizer may be interfering with the</a:t>
            </a:r>
          </a:p>
          <a:p>
            <a:pPr algn="l">
              <a:lnSpc>
                <a:spcPts val="3919"/>
              </a:lnSpc>
            </a:pPr>
            <a:r>
              <a:rPr lang="en-US" sz="2799">
                <a:solidFill>
                  <a:srgbClr val="261310"/>
                </a:solidFill>
                <a:latin typeface="Questrial"/>
                <a:ea typeface="Questrial"/>
                <a:cs typeface="Questrial"/>
                <a:sym typeface="Questrial"/>
              </a:rPr>
              <a:t>structural integrity of the RBCs or suggestive of antibody aggregation</a:t>
            </a:r>
          </a:p>
        </p:txBody>
      </p:sp>
      <p:grpSp>
        <p:nvGrpSpPr>
          <p:cNvPr id="22" name="Group 22"/>
          <p:cNvGrpSpPr/>
          <p:nvPr/>
        </p:nvGrpSpPr>
        <p:grpSpPr>
          <a:xfrm>
            <a:off x="11967288" y="4827055"/>
            <a:ext cx="1028340" cy="1028385"/>
            <a:chOff x="0" y="0"/>
            <a:chExt cx="1371120" cy="1371180"/>
          </a:xfrm>
        </p:grpSpPr>
        <p:grpSp>
          <p:nvGrpSpPr>
            <p:cNvPr id="23" name="Group 23"/>
            <p:cNvGrpSpPr/>
            <p:nvPr/>
          </p:nvGrpSpPr>
          <p:grpSpPr>
            <a:xfrm>
              <a:off x="0" y="0"/>
              <a:ext cx="1371120" cy="1371180"/>
              <a:chOff x="0" y="0"/>
              <a:chExt cx="812800" cy="812836"/>
            </a:xfrm>
          </p:grpSpPr>
          <p:sp>
            <p:nvSpPr>
              <p:cNvPr id="24" name="Freeform 24"/>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25" name="TextBox 25"/>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03</a:t>
              </a:r>
            </a:p>
          </p:txBody>
        </p:sp>
      </p:grpSp>
      <p:sp>
        <p:nvSpPr>
          <p:cNvPr id="27" name="TextBox 27"/>
          <p:cNvSpPr txBox="1"/>
          <p:nvPr/>
        </p:nvSpPr>
        <p:spPr>
          <a:xfrm>
            <a:off x="11780798" y="6128769"/>
            <a:ext cx="5236549" cy="3472495"/>
          </a:xfrm>
          <a:prstGeom prst="rect">
            <a:avLst/>
          </a:prstGeom>
        </p:spPr>
        <p:txBody>
          <a:bodyPr lIns="0" tIns="0" rIns="0" bIns="0" rtlCol="0" anchor="t">
            <a:spAutoFit/>
          </a:bodyPr>
          <a:lstStyle/>
          <a:p>
            <a:pPr algn="l">
              <a:lnSpc>
                <a:spcPts val="3919"/>
              </a:lnSpc>
            </a:pPr>
            <a:r>
              <a:rPr lang="en-US" sz="2799">
                <a:solidFill>
                  <a:srgbClr val="261310"/>
                </a:solidFill>
                <a:latin typeface="Questrial"/>
                <a:ea typeface="Questrial"/>
                <a:cs typeface="Questrial"/>
                <a:sym typeface="Questrial"/>
              </a:rPr>
              <a:t>Additional experiments should be performed to confidently exclude proteomic stabilizer</a:t>
            </a:r>
          </a:p>
          <a:p>
            <a:pPr algn="l">
              <a:lnSpc>
                <a:spcPts val="3919"/>
              </a:lnSpc>
            </a:pPr>
            <a:r>
              <a:rPr lang="en-US" sz="2799">
                <a:solidFill>
                  <a:srgbClr val="261310"/>
                </a:solidFill>
                <a:latin typeface="Questrial"/>
                <a:ea typeface="Questrial"/>
                <a:cs typeface="Questrial"/>
                <a:sym typeface="Questrial"/>
              </a:rPr>
              <a:t>for RBCs</a:t>
            </a:r>
          </a:p>
          <a:p>
            <a:pPr algn="l">
              <a:lnSpc>
                <a:spcPts val="3919"/>
              </a:lnSpc>
            </a:pPr>
            <a:r>
              <a:rPr lang="en-US" sz="2799">
                <a:solidFill>
                  <a:srgbClr val="261310"/>
                </a:solidFill>
                <a:latin typeface="Questrial"/>
                <a:ea typeface="Questrial"/>
                <a:cs typeface="Questrial"/>
                <a:sym typeface="Questrial"/>
              </a:rPr>
              <a:t>Would not recommend as an appropriate reagent for extended storage of RBCs</a:t>
            </a:r>
          </a:p>
        </p:txBody>
      </p:sp>
      <p:sp>
        <p:nvSpPr>
          <p:cNvPr id="28" name="Freeform 28"/>
          <p:cNvSpPr/>
          <p:nvPr/>
        </p:nvSpPr>
        <p:spPr>
          <a:xfrm rot="-8378249">
            <a:off x="11360085" y="2122780"/>
            <a:ext cx="5389795" cy="2652629"/>
          </a:xfrm>
          <a:custGeom>
            <a:avLst/>
            <a:gdLst/>
            <a:ahLst/>
            <a:cxnLst/>
            <a:rect l="l" t="t" r="r" b="b"/>
            <a:pathLst>
              <a:path w="5389795" h="2652629">
                <a:moveTo>
                  <a:pt x="0" y="0"/>
                </a:moveTo>
                <a:lnTo>
                  <a:pt x="5389795" y="0"/>
                </a:lnTo>
                <a:lnTo>
                  <a:pt x="5389795" y="2652629"/>
                </a:lnTo>
                <a:lnTo>
                  <a:pt x="0" y="2652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2716"/>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rot="-3878630">
            <a:off x="4342326" y="1471233"/>
            <a:ext cx="2034541" cy="1667625"/>
          </a:xfrm>
          <a:custGeom>
            <a:avLst/>
            <a:gdLst/>
            <a:ahLst/>
            <a:cxnLst/>
            <a:rect l="l" t="t" r="r" b="b"/>
            <a:pathLst>
              <a:path w="2034541" h="1667625">
                <a:moveTo>
                  <a:pt x="0" y="0"/>
                </a:moveTo>
                <a:lnTo>
                  <a:pt x="2034541" y="0"/>
                </a:lnTo>
                <a:lnTo>
                  <a:pt x="2034541" y="1667624"/>
                </a:lnTo>
                <a:lnTo>
                  <a:pt x="0" y="16676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2719178" y="6467075"/>
            <a:ext cx="4242992" cy="2681983"/>
          </a:xfrm>
          <a:custGeom>
            <a:avLst/>
            <a:gdLst/>
            <a:ahLst/>
            <a:cxnLst/>
            <a:rect l="l" t="t" r="r" b="b"/>
            <a:pathLst>
              <a:path w="4242992" h="2681983">
                <a:moveTo>
                  <a:pt x="0" y="0"/>
                </a:moveTo>
                <a:lnTo>
                  <a:pt x="4242991" y="0"/>
                </a:lnTo>
                <a:lnTo>
                  <a:pt x="4242991" y="2681983"/>
                </a:lnTo>
                <a:lnTo>
                  <a:pt x="0" y="2681983"/>
                </a:lnTo>
                <a:lnTo>
                  <a:pt x="0" y="0"/>
                </a:lnTo>
                <a:close/>
              </a:path>
            </a:pathLst>
          </a:custGeom>
          <a:blipFill>
            <a:blip r:embed="rId4"/>
            <a:stretch>
              <a:fillRect l="-7004" t="-21252" r="-5503" b="-23396"/>
            </a:stretch>
          </a:blipFill>
        </p:spPr>
      </p:sp>
      <p:sp>
        <p:nvSpPr>
          <p:cNvPr id="11" name="TextBox 11"/>
          <p:cNvSpPr txBox="1"/>
          <p:nvPr/>
        </p:nvSpPr>
        <p:spPr>
          <a:xfrm>
            <a:off x="5118086" y="3118717"/>
            <a:ext cx="8374502" cy="3656457"/>
          </a:xfrm>
          <a:prstGeom prst="rect">
            <a:avLst/>
          </a:prstGeom>
        </p:spPr>
        <p:txBody>
          <a:bodyPr lIns="0" tIns="0" rIns="0" bIns="0" rtlCol="0" anchor="t">
            <a:spAutoFit/>
          </a:bodyPr>
          <a:lstStyle/>
          <a:p>
            <a:pPr algn="ctr">
              <a:lnSpc>
                <a:spcPts val="13959"/>
              </a:lnSpc>
            </a:pPr>
            <a:r>
              <a:rPr lang="en-US" sz="14100" b="1">
                <a:solidFill>
                  <a:srgbClr val="261310"/>
                </a:solidFill>
                <a:latin typeface="Grand Cru S Bold"/>
                <a:ea typeface="Grand Cru S Bold"/>
                <a:cs typeface="Grand Cru S Bold"/>
                <a:sym typeface="Grand Cru S Bold"/>
              </a:rPr>
              <a:t>Thank</a:t>
            </a:r>
          </a:p>
          <a:p>
            <a:pPr algn="ctr">
              <a:lnSpc>
                <a:spcPts val="13959"/>
              </a:lnSpc>
            </a:pPr>
            <a:r>
              <a:rPr lang="en-US" sz="14100" b="1">
                <a:solidFill>
                  <a:srgbClr val="261310"/>
                </a:solidFill>
                <a:latin typeface="Grand Cru S Bold"/>
                <a:ea typeface="Grand Cru S Bold"/>
                <a:cs typeface="Grand Cru S Bold"/>
                <a:sym typeface="Grand Cru S Bold"/>
              </a:rPr>
              <a:t>you!</a:t>
            </a:r>
          </a:p>
        </p:txBody>
      </p:sp>
      <p:sp>
        <p:nvSpPr>
          <p:cNvPr id="12" name="Freeform 12"/>
          <p:cNvSpPr/>
          <p:nvPr/>
        </p:nvSpPr>
        <p:spPr>
          <a:xfrm>
            <a:off x="1481882" y="1858803"/>
            <a:ext cx="3502854" cy="6816969"/>
          </a:xfrm>
          <a:custGeom>
            <a:avLst/>
            <a:gdLst/>
            <a:ahLst/>
            <a:cxnLst/>
            <a:rect l="l" t="t" r="r" b="b"/>
            <a:pathLst>
              <a:path w="3502854" h="6816969">
                <a:moveTo>
                  <a:pt x="0" y="0"/>
                </a:moveTo>
                <a:lnTo>
                  <a:pt x="3502854" y="0"/>
                </a:lnTo>
                <a:lnTo>
                  <a:pt x="3502854" y="6816969"/>
                </a:lnTo>
                <a:lnTo>
                  <a:pt x="0" y="68169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9025787">
            <a:off x="12634682" y="1824835"/>
            <a:ext cx="4096785" cy="2016264"/>
          </a:xfrm>
          <a:custGeom>
            <a:avLst/>
            <a:gdLst/>
            <a:ahLst/>
            <a:cxnLst/>
            <a:rect l="l" t="t" r="r" b="b"/>
            <a:pathLst>
              <a:path w="4096785" h="2016264">
                <a:moveTo>
                  <a:pt x="0" y="0"/>
                </a:moveTo>
                <a:lnTo>
                  <a:pt x="4096784" y="0"/>
                </a:lnTo>
                <a:lnTo>
                  <a:pt x="4096784" y="2016264"/>
                </a:lnTo>
                <a:lnTo>
                  <a:pt x="0" y="20162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5452173" y="6910620"/>
            <a:ext cx="7706329" cy="761994"/>
          </a:xfrm>
          <a:prstGeom prst="rect">
            <a:avLst/>
          </a:prstGeom>
        </p:spPr>
        <p:txBody>
          <a:bodyPr lIns="0" tIns="0" rIns="0" bIns="0" rtlCol="0" anchor="t">
            <a:spAutoFit/>
          </a:bodyPr>
          <a:lstStyle/>
          <a:p>
            <a:pPr algn="ctr">
              <a:lnSpc>
                <a:spcPts val="6299"/>
              </a:lnSpc>
              <a:spcBef>
                <a:spcPct val="0"/>
              </a:spcBef>
            </a:pPr>
            <a:r>
              <a:rPr lang="en-US" sz="4499" b="1">
                <a:solidFill>
                  <a:srgbClr val="261310"/>
                </a:solidFill>
                <a:latin typeface="Glacial Indifference Bold"/>
                <a:ea typeface="Glacial Indifference Bold"/>
                <a:cs typeface="Glacial Indifference Bold"/>
                <a:sym typeface="Glacial Indifference Bold"/>
              </a:rPr>
              <a:t>Questions?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B8FD3B-C942-4DFA-AF78-3A3E55582B01}"/>
              </a:ext>
            </a:extLst>
          </p:cNvPr>
          <p:cNvSpPr/>
          <p:nvPr/>
        </p:nvSpPr>
        <p:spPr>
          <a:xfrm>
            <a:off x="5486400" y="3009900"/>
            <a:ext cx="11353800" cy="533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2" name="Group 2"/>
          <p:cNvGrpSpPr/>
          <p:nvPr/>
        </p:nvGrpSpPr>
        <p:grpSpPr>
          <a:xfrm>
            <a:off x="441723" y="379852"/>
            <a:ext cx="17404553" cy="9527296"/>
            <a:chOff x="0" y="0"/>
            <a:chExt cx="4596479" cy="2516124"/>
          </a:xfrm>
        </p:grpSpPr>
        <p:sp>
          <p:nvSpPr>
            <p:cNvPr id="3" name="Freeform 3"/>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F8F2EC"/>
            </a:solidFill>
            <a:ln w="19050" cap="sq">
              <a:solidFill>
                <a:srgbClr val="261310"/>
              </a:solidFill>
              <a:prstDash val="solid"/>
              <a:miter/>
            </a:ln>
          </p:spPr>
        </p:sp>
        <p:sp>
          <p:nvSpPr>
            <p:cNvPr id="4" name="TextBox 4"/>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83377" y="784094"/>
            <a:ext cx="4166285" cy="8746017"/>
          </a:xfrm>
          <a:custGeom>
            <a:avLst/>
            <a:gdLst/>
            <a:ahLst/>
            <a:cxnLst/>
            <a:rect l="l" t="t" r="r" b="b"/>
            <a:pathLst>
              <a:path w="4166285" h="8746017">
                <a:moveTo>
                  <a:pt x="0" y="0"/>
                </a:moveTo>
                <a:lnTo>
                  <a:pt x="4166284" y="0"/>
                </a:lnTo>
                <a:lnTo>
                  <a:pt x="4166284" y="8746017"/>
                </a:lnTo>
                <a:lnTo>
                  <a:pt x="0" y="87460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5147050" y="2371062"/>
            <a:ext cx="11772900" cy="50013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square" lIns="0" tIns="0" rIns="0" bIns="0" rtlCol="0" anchor="t">
            <a:spAutoFit/>
          </a:bodyPr>
          <a:lstStyle/>
          <a:p>
            <a:pPr algn="l">
              <a:lnSpc>
                <a:spcPts val="13033"/>
              </a:lnSpc>
            </a:pPr>
            <a:r>
              <a:rPr lang="en-US" sz="10952" b="1" dirty="0">
                <a:solidFill>
                  <a:srgbClr val="261310"/>
                </a:solidFill>
                <a:latin typeface="Grand Cru S Medium"/>
                <a:ea typeface="Grand Cru S Medium"/>
                <a:cs typeface="Grand Cru S Medium"/>
                <a:sym typeface="Grand Cru S Medium"/>
              </a:rPr>
              <a:t>Core Competencies Reflection</a:t>
            </a:r>
          </a:p>
        </p:txBody>
      </p:sp>
      <p:sp>
        <p:nvSpPr>
          <p:cNvPr id="7" name="Freeform 7"/>
          <p:cNvSpPr/>
          <p:nvPr/>
        </p:nvSpPr>
        <p:spPr>
          <a:xfrm rot="826759">
            <a:off x="15698407" y="984867"/>
            <a:ext cx="2338132" cy="1916465"/>
          </a:xfrm>
          <a:custGeom>
            <a:avLst/>
            <a:gdLst/>
            <a:ahLst/>
            <a:cxnLst/>
            <a:rect l="l" t="t" r="r" b="b"/>
            <a:pathLst>
              <a:path w="2338132" h="1916465">
                <a:moveTo>
                  <a:pt x="0" y="0"/>
                </a:moveTo>
                <a:lnTo>
                  <a:pt x="2338132" y="0"/>
                </a:lnTo>
                <a:lnTo>
                  <a:pt x="2338132" y="1916465"/>
                </a:lnTo>
                <a:lnTo>
                  <a:pt x="0" y="1916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50603" y="210115"/>
            <a:ext cx="17751983" cy="9764894"/>
            <a:chOff x="0" y="0"/>
            <a:chExt cx="23669311" cy="13019859"/>
          </a:xfrm>
        </p:grpSpPr>
        <p:grpSp>
          <p:nvGrpSpPr>
            <p:cNvPr id="3" name="Group 3"/>
            <p:cNvGrpSpPr/>
            <p:nvPr/>
          </p:nvGrpSpPr>
          <p:grpSpPr>
            <a:xfrm>
              <a:off x="0" y="0"/>
              <a:ext cx="23669311" cy="13019859"/>
              <a:chOff x="0" y="0"/>
              <a:chExt cx="4688234" cy="2578873"/>
            </a:xfrm>
          </p:grpSpPr>
          <p:sp>
            <p:nvSpPr>
              <p:cNvPr id="4" name="Freeform 4"/>
              <p:cNvSpPr/>
              <p:nvPr/>
            </p:nvSpPr>
            <p:spPr>
              <a:xfrm>
                <a:off x="0" y="0"/>
                <a:ext cx="4688234" cy="2578873"/>
              </a:xfrm>
              <a:custGeom>
                <a:avLst/>
                <a:gdLst/>
                <a:ahLst/>
                <a:cxnLst/>
                <a:rect l="l" t="t" r="r" b="b"/>
                <a:pathLst>
                  <a:path w="4688234" h="2578873">
                    <a:moveTo>
                      <a:pt x="4608816" y="0"/>
                    </a:moveTo>
                    <a:lnTo>
                      <a:pt x="79418" y="0"/>
                    </a:lnTo>
                    <a:cubicBezTo>
                      <a:pt x="79418" y="43699"/>
                      <a:pt x="44079" y="79418"/>
                      <a:pt x="0" y="79418"/>
                    </a:cubicBezTo>
                    <a:lnTo>
                      <a:pt x="0" y="2499455"/>
                    </a:lnTo>
                    <a:cubicBezTo>
                      <a:pt x="43699" y="2499455"/>
                      <a:pt x="79418" y="2534794"/>
                      <a:pt x="79418" y="2578873"/>
                    </a:cubicBezTo>
                    <a:lnTo>
                      <a:pt x="4608816" y="2578873"/>
                    </a:lnTo>
                    <a:cubicBezTo>
                      <a:pt x="4608816" y="2535174"/>
                      <a:pt x="4644155" y="2499455"/>
                      <a:pt x="4688234" y="2499455"/>
                    </a:cubicBezTo>
                    <a:lnTo>
                      <a:pt x="4688234" y="79418"/>
                    </a:lnTo>
                    <a:cubicBezTo>
                      <a:pt x="4644535" y="79418"/>
                      <a:pt x="4608816" y="44079"/>
                      <a:pt x="460881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612034" cy="255029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3692" y="190656"/>
              <a:ext cx="23292222" cy="12624814"/>
              <a:chOff x="0" y="0"/>
              <a:chExt cx="4688234" cy="2541109"/>
            </a:xfrm>
          </p:grpSpPr>
          <p:sp>
            <p:nvSpPr>
              <p:cNvPr id="7" name="Freeform 7"/>
              <p:cNvSpPr/>
              <p:nvPr/>
            </p:nvSpPr>
            <p:spPr>
              <a:xfrm>
                <a:off x="0" y="0"/>
                <a:ext cx="4688234" cy="2541109"/>
              </a:xfrm>
              <a:custGeom>
                <a:avLst/>
                <a:gdLst/>
                <a:ahLst/>
                <a:cxnLst/>
                <a:rect l="l" t="t" r="r" b="b"/>
                <a:pathLst>
                  <a:path w="4688234" h="2541109">
                    <a:moveTo>
                      <a:pt x="4608816" y="0"/>
                    </a:moveTo>
                    <a:lnTo>
                      <a:pt x="79418" y="0"/>
                    </a:lnTo>
                    <a:cubicBezTo>
                      <a:pt x="79418" y="43699"/>
                      <a:pt x="44079" y="79418"/>
                      <a:pt x="0" y="79418"/>
                    </a:cubicBezTo>
                    <a:lnTo>
                      <a:pt x="0" y="2461691"/>
                    </a:lnTo>
                    <a:cubicBezTo>
                      <a:pt x="43699" y="2461691"/>
                      <a:pt x="79418" y="2497030"/>
                      <a:pt x="79418" y="2541109"/>
                    </a:cubicBezTo>
                    <a:lnTo>
                      <a:pt x="4608816" y="2541109"/>
                    </a:lnTo>
                    <a:cubicBezTo>
                      <a:pt x="4608816" y="2497410"/>
                      <a:pt x="4644155" y="2461691"/>
                      <a:pt x="4688234" y="2461691"/>
                    </a:cubicBezTo>
                    <a:lnTo>
                      <a:pt x="4688234" y="79418"/>
                    </a:lnTo>
                    <a:cubicBezTo>
                      <a:pt x="4644535" y="79418"/>
                      <a:pt x="4608816" y="44079"/>
                      <a:pt x="4608816" y="0"/>
                    </a:cubicBezTo>
                    <a:close/>
                  </a:path>
                </a:pathLst>
              </a:custGeom>
              <a:solidFill>
                <a:srgbClr val="F8F2EC"/>
              </a:solidFill>
            </p:spPr>
          </p:sp>
          <p:sp>
            <p:nvSpPr>
              <p:cNvPr id="8" name="TextBox 8"/>
              <p:cNvSpPr txBox="1"/>
              <p:nvPr/>
            </p:nvSpPr>
            <p:spPr>
              <a:xfrm>
                <a:off x="38100" y="-9525"/>
                <a:ext cx="4612034" cy="2512534"/>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9450464" y="627845"/>
            <a:ext cx="8262615" cy="9076229"/>
            <a:chOff x="0" y="0"/>
            <a:chExt cx="812800" cy="892836"/>
          </a:xfrm>
        </p:grpSpPr>
        <p:sp>
          <p:nvSpPr>
            <p:cNvPr id="10" name="Freeform 10"/>
            <p:cNvSpPr/>
            <p:nvPr/>
          </p:nvSpPr>
          <p:spPr>
            <a:xfrm>
              <a:off x="0" y="0"/>
              <a:ext cx="812800" cy="892836"/>
            </a:xfrm>
            <a:custGeom>
              <a:avLst/>
              <a:gdLst/>
              <a:ahLst/>
              <a:cxnLst/>
              <a:rect l="l" t="t" r="r" b="b"/>
              <a:pathLst>
                <a:path w="812800" h="892836">
                  <a:moveTo>
                    <a:pt x="733382" y="0"/>
                  </a:moveTo>
                  <a:lnTo>
                    <a:pt x="79418" y="0"/>
                  </a:lnTo>
                  <a:cubicBezTo>
                    <a:pt x="79418" y="43699"/>
                    <a:pt x="44079" y="79418"/>
                    <a:pt x="0" y="79418"/>
                  </a:cubicBezTo>
                  <a:lnTo>
                    <a:pt x="0" y="813418"/>
                  </a:lnTo>
                  <a:cubicBezTo>
                    <a:pt x="43699" y="813418"/>
                    <a:pt x="79418" y="848757"/>
                    <a:pt x="79418" y="892836"/>
                  </a:cubicBezTo>
                  <a:lnTo>
                    <a:pt x="733382" y="892836"/>
                  </a:lnTo>
                  <a:cubicBezTo>
                    <a:pt x="733382" y="849136"/>
                    <a:pt x="768721" y="813418"/>
                    <a:pt x="812800" y="813418"/>
                  </a:cubicBezTo>
                  <a:lnTo>
                    <a:pt x="812800" y="79418"/>
                  </a:lnTo>
                  <a:cubicBezTo>
                    <a:pt x="769101" y="79418"/>
                    <a:pt x="733382" y="44079"/>
                    <a:pt x="733382" y="0"/>
                  </a:cubicBezTo>
                  <a:close/>
                </a:path>
              </a:pathLst>
            </a:custGeom>
            <a:solidFill>
              <a:srgbClr val="195759"/>
            </a:solidFill>
          </p:spPr>
        </p:sp>
        <p:sp>
          <p:nvSpPr>
            <p:cNvPr id="11" name="TextBox 11"/>
            <p:cNvSpPr txBox="1"/>
            <p:nvPr/>
          </p:nvSpPr>
          <p:spPr>
            <a:xfrm>
              <a:off x="38100" y="-38100"/>
              <a:ext cx="736600" cy="892836"/>
            </a:xfrm>
            <a:prstGeom prst="rect">
              <a:avLst/>
            </a:prstGeom>
          </p:spPr>
          <p:txBody>
            <a:bodyPr lIns="50800" tIns="50800" rIns="50800" bIns="50800" rtlCol="0" anchor="ctr"/>
            <a:lstStyle/>
            <a:p>
              <a:pPr algn="l">
                <a:lnSpc>
                  <a:spcPts val="3919"/>
                </a:lnSpc>
              </a:pPr>
              <a:endParaRPr dirty="0"/>
            </a:p>
            <a:p>
              <a:pPr algn="l">
                <a:lnSpc>
                  <a:spcPts val="3919"/>
                </a:lnSpc>
              </a:pPr>
              <a:endParaRPr dirty="0"/>
            </a:p>
            <a:p>
              <a:pPr algn="l">
                <a:lnSpc>
                  <a:spcPts val="3919"/>
                </a:lnSpc>
              </a:pPr>
              <a:endParaRPr dirty="0"/>
            </a:p>
            <a:p>
              <a:pPr marL="604519" lvl="1" indent="-302260" algn="l">
                <a:lnSpc>
                  <a:spcPts val="3919"/>
                </a:lnSpc>
                <a:buFont typeface="Arial"/>
                <a:buChar char="•"/>
              </a:pPr>
              <a:endParaRPr dirty="0"/>
            </a:p>
            <a:p>
              <a:pPr marL="604519" lvl="1" indent="-302260" algn="l">
                <a:lnSpc>
                  <a:spcPts val="3919"/>
                </a:lnSpc>
                <a:buFont typeface="Arial"/>
                <a:buChar char="•"/>
              </a:pPr>
              <a:endParaRPr dirty="0"/>
            </a:p>
            <a:p>
              <a:pPr algn="l">
                <a:lnSpc>
                  <a:spcPts val="3919"/>
                </a:lnSpc>
              </a:pPr>
              <a:endParaRPr dirty="0"/>
            </a:p>
            <a:p>
              <a:pPr marL="604519" lvl="1" indent="-302260" algn="l">
                <a:lnSpc>
                  <a:spcPts val="3919"/>
                </a:lnSpc>
                <a:buFont typeface="Arial"/>
                <a:buChar char="•"/>
              </a:pPr>
              <a:r>
                <a:rPr lang="en-US" sz="2799" dirty="0">
                  <a:solidFill>
                    <a:srgbClr val="FFFFFF"/>
                  </a:solidFill>
                  <a:latin typeface="Questrial"/>
                  <a:ea typeface="Questrial"/>
                  <a:cs typeface="Questrial"/>
                  <a:sym typeface="Questrial"/>
                </a:rPr>
                <a:t>Learned strategic thinking and biotech leadership</a:t>
              </a:r>
            </a:p>
            <a:p>
              <a:pPr marL="604519" lvl="1" indent="-302260" algn="l">
                <a:lnSpc>
                  <a:spcPts val="3919"/>
                </a:lnSpc>
                <a:buFont typeface="Arial"/>
                <a:buChar char="•"/>
              </a:pPr>
              <a:r>
                <a:rPr lang="en-US" sz="2799" dirty="0">
                  <a:solidFill>
                    <a:srgbClr val="FFFFFF"/>
                  </a:solidFill>
                  <a:latin typeface="Questrial"/>
                  <a:ea typeface="Questrial"/>
                  <a:cs typeface="Questrial"/>
                  <a:sym typeface="Questrial"/>
                </a:rPr>
                <a:t>Solved real-world challenges in capstone project</a:t>
              </a:r>
            </a:p>
            <a:p>
              <a:pPr marL="604519" lvl="1" indent="-302260" algn="l">
                <a:lnSpc>
                  <a:spcPts val="3919"/>
                </a:lnSpc>
                <a:buFont typeface="Arial"/>
                <a:buChar char="•"/>
              </a:pPr>
              <a:r>
                <a:rPr lang="en-US" sz="2799" dirty="0">
                  <a:solidFill>
                    <a:srgbClr val="FFFFFF"/>
                  </a:solidFill>
                  <a:latin typeface="Questrial"/>
                  <a:ea typeface="Questrial"/>
                  <a:cs typeface="Questrial"/>
                  <a:sym typeface="Questrial"/>
                </a:rPr>
                <a:t>Gained insights from industry guest speakers</a:t>
              </a:r>
            </a:p>
            <a:p>
              <a:pPr marL="604519" lvl="1" indent="-302260" algn="l">
                <a:lnSpc>
                  <a:spcPts val="3919"/>
                </a:lnSpc>
                <a:buFont typeface="Arial"/>
                <a:buChar char="•"/>
              </a:pPr>
              <a:r>
                <a:rPr lang="en-US" sz="2799" dirty="0">
                  <a:solidFill>
                    <a:srgbClr val="FFFFFF"/>
                  </a:solidFill>
                  <a:latin typeface="Questrial"/>
                  <a:ea typeface="Questrial"/>
                  <a:cs typeface="Questrial"/>
                  <a:sym typeface="Questrial"/>
                </a:rPr>
                <a:t>Practiced innovation, venture creation simulations</a:t>
              </a:r>
            </a:p>
            <a:p>
              <a:pPr marL="604519" lvl="1" indent="-302260" algn="l">
                <a:lnSpc>
                  <a:spcPts val="3919"/>
                </a:lnSpc>
                <a:buFont typeface="Arial"/>
                <a:buChar char="•"/>
              </a:pPr>
              <a:r>
                <a:rPr lang="en-US" sz="2799" dirty="0">
                  <a:solidFill>
                    <a:srgbClr val="FFFFFF"/>
                  </a:solidFill>
                  <a:latin typeface="Questrial"/>
                  <a:ea typeface="Questrial"/>
                  <a:cs typeface="Questrial"/>
                  <a:sym typeface="Questrial"/>
                </a:rPr>
                <a:t>Built team management and influence skills</a:t>
              </a:r>
            </a:p>
            <a:p>
              <a:pPr algn="ctr">
                <a:lnSpc>
                  <a:spcPts val="2799"/>
                </a:lnSpc>
              </a:pPr>
              <a:endParaRPr lang="en-US" sz="2799" dirty="0">
                <a:solidFill>
                  <a:srgbClr val="FFFFFF"/>
                </a:solidFill>
                <a:latin typeface="Questrial"/>
                <a:ea typeface="Questrial"/>
                <a:cs typeface="Questrial"/>
                <a:sym typeface="Questrial"/>
              </a:endParaRPr>
            </a:p>
          </p:txBody>
        </p:sp>
      </p:grpSp>
      <p:grpSp>
        <p:nvGrpSpPr>
          <p:cNvPr id="12" name="Group 12"/>
          <p:cNvGrpSpPr/>
          <p:nvPr/>
        </p:nvGrpSpPr>
        <p:grpSpPr>
          <a:xfrm>
            <a:off x="691950" y="627845"/>
            <a:ext cx="8434645" cy="9076229"/>
            <a:chOff x="0" y="0"/>
            <a:chExt cx="812800" cy="874626"/>
          </a:xfrm>
        </p:grpSpPr>
        <p:sp>
          <p:nvSpPr>
            <p:cNvPr id="13" name="Freeform 13"/>
            <p:cNvSpPr/>
            <p:nvPr/>
          </p:nvSpPr>
          <p:spPr>
            <a:xfrm>
              <a:off x="0" y="0"/>
              <a:ext cx="812800" cy="874626"/>
            </a:xfrm>
            <a:custGeom>
              <a:avLst/>
              <a:gdLst/>
              <a:ahLst/>
              <a:cxnLst/>
              <a:rect l="l" t="t" r="r" b="b"/>
              <a:pathLst>
                <a:path w="812800" h="874626">
                  <a:moveTo>
                    <a:pt x="733382" y="0"/>
                  </a:moveTo>
                  <a:lnTo>
                    <a:pt x="79418" y="0"/>
                  </a:lnTo>
                  <a:cubicBezTo>
                    <a:pt x="79418" y="43699"/>
                    <a:pt x="44079" y="79418"/>
                    <a:pt x="0" y="79418"/>
                  </a:cubicBezTo>
                  <a:lnTo>
                    <a:pt x="0" y="795208"/>
                  </a:lnTo>
                  <a:cubicBezTo>
                    <a:pt x="43699" y="795208"/>
                    <a:pt x="79418" y="830547"/>
                    <a:pt x="79418" y="874626"/>
                  </a:cubicBezTo>
                  <a:lnTo>
                    <a:pt x="733382" y="874626"/>
                  </a:lnTo>
                  <a:cubicBezTo>
                    <a:pt x="733382" y="830927"/>
                    <a:pt x="768721" y="795208"/>
                    <a:pt x="812800" y="795208"/>
                  </a:cubicBezTo>
                  <a:lnTo>
                    <a:pt x="812800" y="79418"/>
                  </a:lnTo>
                  <a:cubicBezTo>
                    <a:pt x="769101" y="79418"/>
                    <a:pt x="733382" y="44079"/>
                    <a:pt x="733382" y="0"/>
                  </a:cubicBezTo>
                  <a:close/>
                </a:path>
              </a:pathLst>
            </a:custGeom>
            <a:solidFill>
              <a:srgbClr val="195759"/>
            </a:solidFill>
          </p:spPr>
        </p:sp>
        <p:sp>
          <p:nvSpPr>
            <p:cNvPr id="14" name="TextBox 14"/>
            <p:cNvSpPr txBox="1"/>
            <p:nvPr/>
          </p:nvSpPr>
          <p:spPr>
            <a:xfrm>
              <a:off x="38100" y="-85725"/>
              <a:ext cx="736600" cy="922251"/>
            </a:xfrm>
            <a:prstGeom prst="rect">
              <a:avLst/>
            </a:prstGeom>
          </p:spPr>
          <p:txBody>
            <a:bodyPr lIns="50800" tIns="50800" rIns="50800" bIns="50800" rtlCol="0" anchor="ctr"/>
            <a:lstStyle/>
            <a:p>
              <a:pPr algn="l">
                <a:lnSpc>
                  <a:spcPts val="6439"/>
                </a:lnSpc>
              </a:pPr>
              <a:endParaRPr dirty="0"/>
            </a:p>
            <a:p>
              <a:pPr algn="l">
                <a:lnSpc>
                  <a:spcPts val="3919"/>
                </a:lnSpc>
              </a:pPr>
              <a:endParaRPr dirty="0"/>
            </a:p>
            <a:p>
              <a:pPr algn="l">
                <a:lnSpc>
                  <a:spcPts val="3919"/>
                </a:lnSpc>
              </a:pPr>
              <a:endParaRPr dirty="0"/>
            </a:p>
            <a:p>
              <a:pPr algn="l">
                <a:lnSpc>
                  <a:spcPts val="3919"/>
                </a:lnSpc>
              </a:pPr>
              <a:endParaRPr dirty="0"/>
            </a:p>
            <a:p>
              <a:pPr algn="l">
                <a:lnSpc>
                  <a:spcPts val="3919"/>
                </a:lnSpc>
              </a:pPr>
              <a:endParaRPr dirty="0"/>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Mastered molecular biotech, immunology, bioprocessing concepts</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Hands-on experience with PCR, cloning, expression</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Studied immune signaling and vaccine development</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Explored enzyme kinetics, microbes, bioprocess systems</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Attended seminars on emerging biotech trends</a:t>
              </a:r>
            </a:p>
          </p:txBody>
        </p:sp>
      </p:grpSp>
      <p:grpSp>
        <p:nvGrpSpPr>
          <p:cNvPr id="15" name="Group 15"/>
          <p:cNvGrpSpPr/>
          <p:nvPr/>
        </p:nvGrpSpPr>
        <p:grpSpPr>
          <a:xfrm>
            <a:off x="1000747" y="821581"/>
            <a:ext cx="8097895" cy="2741292"/>
            <a:chOff x="-8608" y="23974"/>
            <a:chExt cx="780349" cy="358237"/>
          </a:xfrm>
        </p:grpSpPr>
        <p:sp>
          <p:nvSpPr>
            <p:cNvPr id="16" name="Freeform 16"/>
            <p:cNvSpPr/>
            <p:nvPr/>
          </p:nvSpPr>
          <p:spPr>
            <a:xfrm>
              <a:off x="-8608" y="42609"/>
              <a:ext cx="780349" cy="339602"/>
            </a:xfrm>
            <a:custGeom>
              <a:avLst/>
              <a:gdLst/>
              <a:ahLst/>
              <a:cxnLst/>
              <a:rect l="l" t="t" r="r" b="b"/>
              <a:pathLst>
                <a:path w="780349" h="339602">
                  <a:moveTo>
                    <a:pt x="700931" y="0"/>
                  </a:moveTo>
                  <a:lnTo>
                    <a:pt x="79418" y="0"/>
                  </a:lnTo>
                  <a:cubicBezTo>
                    <a:pt x="79418" y="43699"/>
                    <a:pt x="44079" y="79418"/>
                    <a:pt x="0" y="79418"/>
                  </a:cubicBezTo>
                  <a:lnTo>
                    <a:pt x="0" y="260184"/>
                  </a:lnTo>
                  <a:cubicBezTo>
                    <a:pt x="43699" y="260184"/>
                    <a:pt x="79418" y="295523"/>
                    <a:pt x="79418" y="339602"/>
                  </a:cubicBezTo>
                  <a:lnTo>
                    <a:pt x="700931" y="339602"/>
                  </a:lnTo>
                  <a:cubicBezTo>
                    <a:pt x="700931" y="295902"/>
                    <a:pt x="736270" y="260184"/>
                    <a:pt x="780349" y="260184"/>
                  </a:cubicBezTo>
                  <a:lnTo>
                    <a:pt x="780349" y="79418"/>
                  </a:lnTo>
                  <a:cubicBezTo>
                    <a:pt x="736650" y="79418"/>
                    <a:pt x="700931" y="44079"/>
                    <a:pt x="700931" y="0"/>
                  </a:cubicBezTo>
                  <a:close/>
                </a:path>
              </a:pathLst>
            </a:custGeom>
            <a:solidFill>
              <a:srgbClr val="195759"/>
            </a:solidFill>
          </p:spPr>
          <p:txBody>
            <a:bodyPr/>
            <a:lstStyle/>
            <a:p>
              <a:endParaRPr lang="en-IN" dirty="0"/>
            </a:p>
          </p:txBody>
        </p:sp>
        <p:sp>
          <p:nvSpPr>
            <p:cNvPr id="17" name="TextBox 17"/>
            <p:cNvSpPr txBox="1"/>
            <p:nvPr/>
          </p:nvSpPr>
          <p:spPr>
            <a:xfrm>
              <a:off x="50534" y="23974"/>
              <a:ext cx="704149" cy="339602"/>
            </a:xfrm>
            <a:prstGeom prst="rect">
              <a:avLst/>
            </a:prstGeom>
          </p:spPr>
          <p:txBody>
            <a:bodyPr lIns="50800" tIns="50800" rIns="50800" bIns="50800" rtlCol="0" anchor="ctr"/>
            <a:lstStyle/>
            <a:p>
              <a:pPr algn="l">
                <a:lnSpc>
                  <a:spcPts val="6159"/>
                </a:lnSpc>
              </a:pPr>
              <a:r>
                <a:rPr lang="en-US" sz="4399" b="1" dirty="0">
                  <a:solidFill>
                    <a:srgbClr val="FFFFFF"/>
                  </a:solidFill>
                  <a:latin typeface="Grand Cru S Bold"/>
                  <a:ea typeface="Grand Cru S Bold"/>
                  <a:cs typeface="Grand Cru S Bold"/>
                  <a:sym typeface="Grand Cru S Bold"/>
                </a:rPr>
                <a:t>1. Application of Advanced Biological Sciences Knowledge</a:t>
              </a:r>
            </a:p>
          </p:txBody>
        </p:sp>
      </p:grpSp>
      <p:grpSp>
        <p:nvGrpSpPr>
          <p:cNvPr id="18" name="Group 18"/>
          <p:cNvGrpSpPr/>
          <p:nvPr/>
        </p:nvGrpSpPr>
        <p:grpSpPr>
          <a:xfrm>
            <a:off x="9947811" y="627845"/>
            <a:ext cx="7569109" cy="3128765"/>
            <a:chOff x="0" y="0"/>
            <a:chExt cx="729393" cy="319463"/>
          </a:xfrm>
        </p:grpSpPr>
        <p:sp>
          <p:nvSpPr>
            <p:cNvPr id="19" name="Freeform 19"/>
            <p:cNvSpPr/>
            <p:nvPr/>
          </p:nvSpPr>
          <p:spPr>
            <a:xfrm>
              <a:off x="0" y="0"/>
              <a:ext cx="729393" cy="319463"/>
            </a:xfrm>
            <a:custGeom>
              <a:avLst/>
              <a:gdLst/>
              <a:ahLst/>
              <a:cxnLst/>
              <a:rect l="l" t="t" r="r" b="b"/>
              <a:pathLst>
                <a:path w="729393" h="319463">
                  <a:moveTo>
                    <a:pt x="649975" y="0"/>
                  </a:moveTo>
                  <a:lnTo>
                    <a:pt x="79418" y="0"/>
                  </a:lnTo>
                  <a:cubicBezTo>
                    <a:pt x="79418" y="43699"/>
                    <a:pt x="44079" y="79418"/>
                    <a:pt x="0" y="79418"/>
                  </a:cubicBezTo>
                  <a:lnTo>
                    <a:pt x="0" y="240045"/>
                  </a:lnTo>
                  <a:cubicBezTo>
                    <a:pt x="43699" y="240045"/>
                    <a:pt x="79418" y="275384"/>
                    <a:pt x="79418" y="319463"/>
                  </a:cubicBezTo>
                  <a:lnTo>
                    <a:pt x="649975" y="319463"/>
                  </a:lnTo>
                  <a:cubicBezTo>
                    <a:pt x="649975" y="275763"/>
                    <a:pt x="685314" y="240045"/>
                    <a:pt x="729393" y="240045"/>
                  </a:cubicBezTo>
                  <a:lnTo>
                    <a:pt x="729393" y="79418"/>
                  </a:lnTo>
                  <a:cubicBezTo>
                    <a:pt x="685694" y="79418"/>
                    <a:pt x="649975" y="44079"/>
                    <a:pt x="649975" y="0"/>
                  </a:cubicBezTo>
                  <a:close/>
                </a:path>
              </a:pathLst>
            </a:custGeom>
            <a:solidFill>
              <a:srgbClr val="195759"/>
            </a:solidFill>
          </p:spPr>
        </p:sp>
        <p:sp>
          <p:nvSpPr>
            <p:cNvPr id="20" name="TextBox 20"/>
            <p:cNvSpPr txBox="1"/>
            <p:nvPr/>
          </p:nvSpPr>
          <p:spPr>
            <a:xfrm>
              <a:off x="38100" y="-38100"/>
              <a:ext cx="653193" cy="319463"/>
            </a:xfrm>
            <a:prstGeom prst="rect">
              <a:avLst/>
            </a:prstGeom>
          </p:spPr>
          <p:txBody>
            <a:bodyPr lIns="50800" tIns="50800" rIns="50800" bIns="50800" rtlCol="0" anchor="ctr"/>
            <a:lstStyle/>
            <a:p>
              <a:pPr algn="l">
                <a:lnSpc>
                  <a:spcPts val="6159"/>
                </a:lnSpc>
              </a:pPr>
              <a:r>
                <a:rPr lang="en-US" sz="4399" b="1" dirty="0">
                  <a:solidFill>
                    <a:srgbClr val="FFFFFF"/>
                  </a:solidFill>
                  <a:latin typeface="Grand Cru S Bold"/>
                  <a:ea typeface="Grand Cru S Bold"/>
                  <a:cs typeface="Grand Cru S Bold"/>
                  <a:sym typeface="Grand Cru S Bold"/>
                </a:rPr>
                <a:t>2. Leadership, Business, and Management Skills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250603" y="210115"/>
            <a:ext cx="17751983" cy="9764894"/>
            <a:chOff x="0" y="0"/>
            <a:chExt cx="23669311" cy="13019859"/>
          </a:xfrm>
        </p:grpSpPr>
        <p:grpSp>
          <p:nvGrpSpPr>
            <p:cNvPr id="3" name="Group 3"/>
            <p:cNvGrpSpPr/>
            <p:nvPr/>
          </p:nvGrpSpPr>
          <p:grpSpPr>
            <a:xfrm>
              <a:off x="0" y="0"/>
              <a:ext cx="23669311" cy="13019859"/>
              <a:chOff x="0" y="0"/>
              <a:chExt cx="4688234" cy="2578873"/>
            </a:xfrm>
          </p:grpSpPr>
          <p:sp>
            <p:nvSpPr>
              <p:cNvPr id="4" name="Freeform 4"/>
              <p:cNvSpPr/>
              <p:nvPr/>
            </p:nvSpPr>
            <p:spPr>
              <a:xfrm>
                <a:off x="0" y="0"/>
                <a:ext cx="4688234" cy="2578873"/>
              </a:xfrm>
              <a:custGeom>
                <a:avLst/>
                <a:gdLst/>
                <a:ahLst/>
                <a:cxnLst/>
                <a:rect l="l" t="t" r="r" b="b"/>
                <a:pathLst>
                  <a:path w="4688234" h="2578873">
                    <a:moveTo>
                      <a:pt x="4608816" y="0"/>
                    </a:moveTo>
                    <a:lnTo>
                      <a:pt x="79418" y="0"/>
                    </a:lnTo>
                    <a:cubicBezTo>
                      <a:pt x="79418" y="43699"/>
                      <a:pt x="44079" y="79418"/>
                      <a:pt x="0" y="79418"/>
                    </a:cubicBezTo>
                    <a:lnTo>
                      <a:pt x="0" y="2499455"/>
                    </a:lnTo>
                    <a:cubicBezTo>
                      <a:pt x="43699" y="2499455"/>
                      <a:pt x="79418" y="2534794"/>
                      <a:pt x="79418" y="2578873"/>
                    </a:cubicBezTo>
                    <a:lnTo>
                      <a:pt x="4608816" y="2578873"/>
                    </a:lnTo>
                    <a:cubicBezTo>
                      <a:pt x="4608816" y="2535174"/>
                      <a:pt x="4644155" y="2499455"/>
                      <a:pt x="4688234" y="2499455"/>
                    </a:cubicBezTo>
                    <a:lnTo>
                      <a:pt x="4688234" y="79418"/>
                    </a:lnTo>
                    <a:cubicBezTo>
                      <a:pt x="4644535" y="79418"/>
                      <a:pt x="4608816" y="44079"/>
                      <a:pt x="4608816"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612034" cy="255029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3692" y="190656"/>
              <a:ext cx="23292222" cy="12624814"/>
              <a:chOff x="0" y="0"/>
              <a:chExt cx="4688234" cy="2541109"/>
            </a:xfrm>
          </p:grpSpPr>
          <p:sp>
            <p:nvSpPr>
              <p:cNvPr id="7" name="Freeform 7"/>
              <p:cNvSpPr/>
              <p:nvPr/>
            </p:nvSpPr>
            <p:spPr>
              <a:xfrm>
                <a:off x="0" y="0"/>
                <a:ext cx="4688234" cy="2541109"/>
              </a:xfrm>
              <a:custGeom>
                <a:avLst/>
                <a:gdLst/>
                <a:ahLst/>
                <a:cxnLst/>
                <a:rect l="l" t="t" r="r" b="b"/>
                <a:pathLst>
                  <a:path w="4688234" h="2541109">
                    <a:moveTo>
                      <a:pt x="4608816" y="0"/>
                    </a:moveTo>
                    <a:lnTo>
                      <a:pt x="79418" y="0"/>
                    </a:lnTo>
                    <a:cubicBezTo>
                      <a:pt x="79418" y="43699"/>
                      <a:pt x="44079" y="79418"/>
                      <a:pt x="0" y="79418"/>
                    </a:cubicBezTo>
                    <a:lnTo>
                      <a:pt x="0" y="2461691"/>
                    </a:lnTo>
                    <a:cubicBezTo>
                      <a:pt x="43699" y="2461691"/>
                      <a:pt x="79418" y="2497030"/>
                      <a:pt x="79418" y="2541109"/>
                    </a:cubicBezTo>
                    <a:lnTo>
                      <a:pt x="4608816" y="2541109"/>
                    </a:lnTo>
                    <a:cubicBezTo>
                      <a:pt x="4608816" y="2497410"/>
                      <a:pt x="4644155" y="2461691"/>
                      <a:pt x="4688234" y="2461691"/>
                    </a:cubicBezTo>
                    <a:lnTo>
                      <a:pt x="4688234" y="79418"/>
                    </a:lnTo>
                    <a:cubicBezTo>
                      <a:pt x="4644535" y="79418"/>
                      <a:pt x="4608816" y="44079"/>
                      <a:pt x="4608816" y="0"/>
                    </a:cubicBezTo>
                    <a:close/>
                  </a:path>
                </a:pathLst>
              </a:custGeom>
              <a:solidFill>
                <a:srgbClr val="F8F2EC"/>
              </a:solidFill>
            </p:spPr>
          </p:sp>
          <p:sp>
            <p:nvSpPr>
              <p:cNvPr id="8" name="TextBox 8"/>
              <p:cNvSpPr txBox="1"/>
              <p:nvPr/>
            </p:nvSpPr>
            <p:spPr>
              <a:xfrm>
                <a:off x="38100" y="-9525"/>
                <a:ext cx="4612034" cy="2512534"/>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9375649" y="472274"/>
            <a:ext cx="8262615" cy="9076229"/>
            <a:chOff x="0" y="0"/>
            <a:chExt cx="812800" cy="892836"/>
          </a:xfrm>
        </p:grpSpPr>
        <p:sp>
          <p:nvSpPr>
            <p:cNvPr id="10" name="Freeform 10"/>
            <p:cNvSpPr/>
            <p:nvPr/>
          </p:nvSpPr>
          <p:spPr>
            <a:xfrm>
              <a:off x="0" y="0"/>
              <a:ext cx="812800" cy="892836"/>
            </a:xfrm>
            <a:custGeom>
              <a:avLst/>
              <a:gdLst/>
              <a:ahLst/>
              <a:cxnLst/>
              <a:rect l="l" t="t" r="r" b="b"/>
              <a:pathLst>
                <a:path w="812800" h="892836">
                  <a:moveTo>
                    <a:pt x="733382" y="0"/>
                  </a:moveTo>
                  <a:lnTo>
                    <a:pt x="79418" y="0"/>
                  </a:lnTo>
                  <a:cubicBezTo>
                    <a:pt x="79418" y="43699"/>
                    <a:pt x="44079" y="79418"/>
                    <a:pt x="0" y="79418"/>
                  </a:cubicBezTo>
                  <a:lnTo>
                    <a:pt x="0" y="813418"/>
                  </a:lnTo>
                  <a:cubicBezTo>
                    <a:pt x="43699" y="813418"/>
                    <a:pt x="79418" y="848757"/>
                    <a:pt x="79418" y="892836"/>
                  </a:cubicBezTo>
                  <a:lnTo>
                    <a:pt x="733382" y="892836"/>
                  </a:lnTo>
                  <a:cubicBezTo>
                    <a:pt x="733382" y="849136"/>
                    <a:pt x="768721" y="813418"/>
                    <a:pt x="812800" y="813418"/>
                  </a:cubicBezTo>
                  <a:lnTo>
                    <a:pt x="812800" y="79418"/>
                  </a:lnTo>
                  <a:cubicBezTo>
                    <a:pt x="769101" y="79418"/>
                    <a:pt x="733382" y="44079"/>
                    <a:pt x="733382" y="0"/>
                  </a:cubicBezTo>
                  <a:close/>
                </a:path>
              </a:pathLst>
            </a:custGeom>
            <a:solidFill>
              <a:srgbClr val="195759"/>
            </a:solidFill>
          </p:spPr>
        </p:sp>
        <p:sp>
          <p:nvSpPr>
            <p:cNvPr id="11" name="TextBox 11"/>
            <p:cNvSpPr txBox="1"/>
            <p:nvPr/>
          </p:nvSpPr>
          <p:spPr>
            <a:xfrm>
              <a:off x="38100" y="-38100"/>
              <a:ext cx="736600" cy="892836"/>
            </a:xfrm>
            <a:prstGeom prst="rect">
              <a:avLst/>
            </a:prstGeom>
          </p:spPr>
          <p:txBody>
            <a:bodyPr lIns="50800" tIns="50800" rIns="50800" bIns="50800" rtlCol="0" anchor="ctr"/>
            <a:lstStyle/>
            <a:p>
              <a:pPr algn="l">
                <a:lnSpc>
                  <a:spcPts val="3919"/>
                </a:lnSpc>
              </a:pPr>
              <a:endParaRPr/>
            </a:p>
            <a:p>
              <a:pPr algn="l">
                <a:lnSpc>
                  <a:spcPts val="3919"/>
                </a:lnSpc>
              </a:pPr>
              <a:endParaRPr/>
            </a:p>
            <a:p>
              <a:pPr algn="l">
                <a:lnSpc>
                  <a:spcPts val="3919"/>
                </a:lnSpc>
              </a:pPr>
              <a:endParaRPr/>
            </a:p>
            <a:p>
              <a:pPr algn="l">
                <a:lnSpc>
                  <a:spcPts val="3919"/>
                </a:lnSpc>
              </a:pPr>
              <a:endParaRPr/>
            </a:p>
            <a:p>
              <a:pPr algn="l">
                <a:lnSpc>
                  <a:spcPts val="3919"/>
                </a:lnSpc>
              </a:pPr>
              <a:endParaRPr/>
            </a:p>
            <a:p>
              <a:pPr marL="604519" lvl="1" indent="-302260" algn="just">
                <a:lnSpc>
                  <a:spcPts val="5599"/>
                </a:lnSpc>
                <a:buFont typeface="Arial"/>
                <a:buChar char="•"/>
              </a:pPr>
              <a:r>
                <a:rPr lang="en-US" sz="2799">
                  <a:solidFill>
                    <a:srgbClr val="FFFFFF"/>
                  </a:solidFill>
                  <a:latin typeface="Questrial"/>
                  <a:ea typeface="Questrial"/>
                  <a:cs typeface="Questrial"/>
                  <a:sym typeface="Questrial"/>
                </a:rPr>
                <a:t>Trained in ELISA, flow cytometry, blotting</a:t>
              </a:r>
            </a:p>
            <a:p>
              <a:pPr marL="604519" lvl="1" indent="-302260" algn="just">
                <a:lnSpc>
                  <a:spcPts val="5599"/>
                </a:lnSpc>
                <a:buFont typeface="Arial"/>
                <a:buChar char="•"/>
              </a:pPr>
              <a:r>
                <a:rPr lang="en-US" sz="2799">
                  <a:solidFill>
                    <a:srgbClr val="FFFFFF"/>
                  </a:solidFill>
                  <a:latin typeface="Questrial"/>
                  <a:ea typeface="Questrial"/>
                  <a:cs typeface="Questrial"/>
                  <a:sym typeface="Questrial"/>
                </a:rPr>
                <a:t>Practiced GLP and lab quality standards</a:t>
              </a:r>
            </a:p>
            <a:p>
              <a:pPr marL="604519" lvl="1" indent="-302260" algn="just">
                <a:lnSpc>
                  <a:spcPts val="5599"/>
                </a:lnSpc>
                <a:buFont typeface="Arial"/>
                <a:buChar char="•"/>
              </a:pPr>
              <a:r>
                <a:rPr lang="en-US" sz="2799">
                  <a:solidFill>
                    <a:srgbClr val="FFFFFF"/>
                  </a:solidFill>
                  <a:latin typeface="Questrial"/>
                  <a:ea typeface="Questrial"/>
                  <a:cs typeface="Questrial"/>
                  <a:sym typeface="Questrial"/>
                </a:rPr>
                <a:t>Taught mitosis labs as teaching assistant</a:t>
              </a:r>
            </a:p>
            <a:p>
              <a:pPr marL="604519" lvl="1" indent="-302260" algn="just">
                <a:lnSpc>
                  <a:spcPts val="5599"/>
                </a:lnSpc>
                <a:buFont typeface="Arial"/>
                <a:buChar char="•"/>
              </a:pPr>
              <a:r>
                <a:rPr lang="en-US" sz="2799">
                  <a:solidFill>
                    <a:srgbClr val="FFFFFF"/>
                  </a:solidFill>
                  <a:latin typeface="Questrial"/>
                  <a:ea typeface="Questrial"/>
                  <a:cs typeface="Questrial"/>
                  <a:sym typeface="Questrial"/>
                </a:rPr>
                <a:t>Familiar with biosafety and lab audits</a:t>
              </a:r>
            </a:p>
            <a:p>
              <a:pPr algn="l">
                <a:lnSpc>
                  <a:spcPts val="3919"/>
                </a:lnSpc>
              </a:pPr>
              <a:endParaRPr lang="en-US" sz="2799">
                <a:solidFill>
                  <a:srgbClr val="FFFFFF"/>
                </a:solidFill>
                <a:latin typeface="Questrial"/>
                <a:ea typeface="Questrial"/>
                <a:cs typeface="Questrial"/>
                <a:sym typeface="Questrial"/>
              </a:endParaRPr>
            </a:p>
          </p:txBody>
        </p:sp>
      </p:grpSp>
      <p:grpSp>
        <p:nvGrpSpPr>
          <p:cNvPr id="12" name="Group 12"/>
          <p:cNvGrpSpPr/>
          <p:nvPr/>
        </p:nvGrpSpPr>
        <p:grpSpPr>
          <a:xfrm>
            <a:off x="691950" y="627845"/>
            <a:ext cx="8434645" cy="9076229"/>
            <a:chOff x="0" y="0"/>
            <a:chExt cx="812800" cy="874626"/>
          </a:xfrm>
        </p:grpSpPr>
        <p:sp>
          <p:nvSpPr>
            <p:cNvPr id="13" name="Freeform 13"/>
            <p:cNvSpPr/>
            <p:nvPr/>
          </p:nvSpPr>
          <p:spPr>
            <a:xfrm>
              <a:off x="0" y="0"/>
              <a:ext cx="812800" cy="874626"/>
            </a:xfrm>
            <a:custGeom>
              <a:avLst/>
              <a:gdLst/>
              <a:ahLst/>
              <a:cxnLst/>
              <a:rect l="l" t="t" r="r" b="b"/>
              <a:pathLst>
                <a:path w="812800" h="874626">
                  <a:moveTo>
                    <a:pt x="733382" y="0"/>
                  </a:moveTo>
                  <a:lnTo>
                    <a:pt x="79418" y="0"/>
                  </a:lnTo>
                  <a:cubicBezTo>
                    <a:pt x="79418" y="43699"/>
                    <a:pt x="44079" y="79418"/>
                    <a:pt x="0" y="79418"/>
                  </a:cubicBezTo>
                  <a:lnTo>
                    <a:pt x="0" y="795208"/>
                  </a:lnTo>
                  <a:cubicBezTo>
                    <a:pt x="43699" y="795208"/>
                    <a:pt x="79418" y="830547"/>
                    <a:pt x="79418" y="874626"/>
                  </a:cubicBezTo>
                  <a:lnTo>
                    <a:pt x="733382" y="874626"/>
                  </a:lnTo>
                  <a:cubicBezTo>
                    <a:pt x="733382" y="830927"/>
                    <a:pt x="768721" y="795208"/>
                    <a:pt x="812800" y="795208"/>
                  </a:cubicBezTo>
                  <a:lnTo>
                    <a:pt x="812800" y="79418"/>
                  </a:lnTo>
                  <a:cubicBezTo>
                    <a:pt x="769101" y="79418"/>
                    <a:pt x="733382" y="44079"/>
                    <a:pt x="733382" y="0"/>
                  </a:cubicBezTo>
                  <a:close/>
                </a:path>
              </a:pathLst>
            </a:custGeom>
            <a:solidFill>
              <a:srgbClr val="195759"/>
            </a:solidFill>
          </p:spPr>
        </p:sp>
        <p:sp>
          <p:nvSpPr>
            <p:cNvPr id="14" name="TextBox 14"/>
            <p:cNvSpPr txBox="1"/>
            <p:nvPr/>
          </p:nvSpPr>
          <p:spPr>
            <a:xfrm>
              <a:off x="38100" y="-85725"/>
              <a:ext cx="736600" cy="922251"/>
            </a:xfrm>
            <a:prstGeom prst="rect">
              <a:avLst/>
            </a:prstGeom>
          </p:spPr>
          <p:txBody>
            <a:bodyPr lIns="50800" tIns="50800" rIns="50800" bIns="50800" rtlCol="0" anchor="ctr"/>
            <a:lstStyle/>
            <a:p>
              <a:pPr algn="l">
                <a:lnSpc>
                  <a:spcPts val="6439"/>
                </a:lnSpc>
              </a:pPr>
              <a:endParaRPr dirty="0"/>
            </a:p>
            <a:p>
              <a:pPr algn="l">
                <a:lnSpc>
                  <a:spcPts val="3919"/>
                </a:lnSpc>
              </a:pPr>
              <a:endParaRPr dirty="0"/>
            </a:p>
            <a:p>
              <a:pPr algn="l">
                <a:lnSpc>
                  <a:spcPts val="3919"/>
                </a:lnSpc>
              </a:pPr>
              <a:endParaRPr dirty="0"/>
            </a:p>
            <a:p>
              <a:pPr algn="l">
                <a:lnSpc>
                  <a:spcPts val="3919"/>
                </a:lnSpc>
              </a:pPr>
              <a:endParaRPr dirty="0"/>
            </a:p>
            <a:p>
              <a:pPr algn="l">
                <a:lnSpc>
                  <a:spcPts val="3919"/>
                </a:lnSpc>
              </a:pPr>
              <a:endParaRPr dirty="0"/>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Interpreted PCR, sequencing, protein quantification data</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Analyzed gene expression using bioinformatics tools</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Learned validation and reproducibility best practices</a:t>
              </a:r>
            </a:p>
            <a:p>
              <a:pPr marL="604515" lvl="1" indent="-302257" algn="l">
                <a:lnSpc>
                  <a:spcPts val="3919"/>
                </a:lnSpc>
                <a:buFont typeface="Arial"/>
                <a:buChar char="•"/>
              </a:pPr>
              <a:r>
                <a:rPr lang="en-US" sz="2799" dirty="0">
                  <a:solidFill>
                    <a:srgbClr val="FFFFFF"/>
                  </a:solidFill>
                  <a:latin typeface="Questrial"/>
                  <a:ea typeface="Questrial"/>
                  <a:cs typeface="Questrial"/>
                  <a:sym typeface="Questrial"/>
                </a:rPr>
                <a:t>Wrote scientific papers based on research</a:t>
              </a:r>
            </a:p>
            <a:p>
              <a:pPr algn="l">
                <a:lnSpc>
                  <a:spcPts val="3919"/>
                </a:lnSpc>
              </a:pPr>
              <a:endParaRPr lang="en-US" sz="2799" dirty="0">
                <a:solidFill>
                  <a:srgbClr val="FFFFFF"/>
                </a:solidFill>
                <a:latin typeface="Questrial"/>
                <a:ea typeface="Questrial"/>
                <a:cs typeface="Questrial"/>
                <a:sym typeface="Questrial"/>
              </a:endParaRPr>
            </a:p>
          </p:txBody>
        </p:sp>
      </p:grpSp>
      <p:grpSp>
        <p:nvGrpSpPr>
          <p:cNvPr id="15" name="Group 15"/>
          <p:cNvGrpSpPr/>
          <p:nvPr/>
        </p:nvGrpSpPr>
        <p:grpSpPr>
          <a:xfrm>
            <a:off x="1028700" y="542802"/>
            <a:ext cx="8097895" cy="3244624"/>
            <a:chOff x="0" y="-7546"/>
            <a:chExt cx="780349" cy="347148"/>
          </a:xfrm>
        </p:grpSpPr>
        <p:sp>
          <p:nvSpPr>
            <p:cNvPr id="16" name="Freeform 16"/>
            <p:cNvSpPr/>
            <p:nvPr/>
          </p:nvSpPr>
          <p:spPr>
            <a:xfrm>
              <a:off x="0" y="0"/>
              <a:ext cx="780349" cy="339602"/>
            </a:xfrm>
            <a:custGeom>
              <a:avLst/>
              <a:gdLst/>
              <a:ahLst/>
              <a:cxnLst/>
              <a:rect l="l" t="t" r="r" b="b"/>
              <a:pathLst>
                <a:path w="780349" h="339602">
                  <a:moveTo>
                    <a:pt x="700931" y="0"/>
                  </a:moveTo>
                  <a:lnTo>
                    <a:pt x="79418" y="0"/>
                  </a:lnTo>
                  <a:cubicBezTo>
                    <a:pt x="79418" y="43699"/>
                    <a:pt x="44079" y="79418"/>
                    <a:pt x="0" y="79418"/>
                  </a:cubicBezTo>
                  <a:lnTo>
                    <a:pt x="0" y="260184"/>
                  </a:lnTo>
                  <a:cubicBezTo>
                    <a:pt x="43699" y="260184"/>
                    <a:pt x="79418" y="295523"/>
                    <a:pt x="79418" y="339602"/>
                  </a:cubicBezTo>
                  <a:lnTo>
                    <a:pt x="700931" y="339602"/>
                  </a:lnTo>
                  <a:cubicBezTo>
                    <a:pt x="700931" y="295902"/>
                    <a:pt x="736270" y="260184"/>
                    <a:pt x="780349" y="260184"/>
                  </a:cubicBezTo>
                  <a:lnTo>
                    <a:pt x="780349" y="79418"/>
                  </a:lnTo>
                  <a:cubicBezTo>
                    <a:pt x="736650" y="79418"/>
                    <a:pt x="700931" y="44079"/>
                    <a:pt x="700931" y="0"/>
                  </a:cubicBezTo>
                  <a:close/>
                </a:path>
              </a:pathLst>
            </a:custGeom>
            <a:solidFill>
              <a:srgbClr val="195759"/>
            </a:solidFill>
          </p:spPr>
        </p:sp>
        <p:sp>
          <p:nvSpPr>
            <p:cNvPr id="17" name="TextBox 17"/>
            <p:cNvSpPr txBox="1"/>
            <p:nvPr/>
          </p:nvSpPr>
          <p:spPr>
            <a:xfrm>
              <a:off x="62877" y="-7546"/>
              <a:ext cx="704149" cy="339602"/>
            </a:xfrm>
            <a:prstGeom prst="rect">
              <a:avLst/>
            </a:prstGeom>
          </p:spPr>
          <p:txBody>
            <a:bodyPr lIns="50800" tIns="50800" rIns="50800" bIns="50800" rtlCol="0" anchor="ctr"/>
            <a:lstStyle/>
            <a:p>
              <a:pPr algn="l">
                <a:lnSpc>
                  <a:spcPts val="6159"/>
                </a:lnSpc>
              </a:pPr>
              <a:r>
                <a:rPr lang="en-US" sz="4399" b="1" dirty="0">
                  <a:solidFill>
                    <a:srgbClr val="FFFFFF"/>
                  </a:solidFill>
                  <a:latin typeface="Grand Cru S Bold"/>
                  <a:ea typeface="Grand Cru S Bold"/>
                  <a:cs typeface="Grand Cru S Bold"/>
                  <a:sym typeface="Grand Cru S Bold"/>
                </a:rPr>
                <a:t>3. Data Analysis, Interpretation, and Implementation</a:t>
              </a:r>
            </a:p>
          </p:txBody>
        </p:sp>
      </p:grpSp>
      <p:grpSp>
        <p:nvGrpSpPr>
          <p:cNvPr id="18" name="Group 18"/>
          <p:cNvGrpSpPr/>
          <p:nvPr/>
        </p:nvGrpSpPr>
        <p:grpSpPr>
          <a:xfrm>
            <a:off x="9797217" y="472274"/>
            <a:ext cx="5997994" cy="3315152"/>
            <a:chOff x="0" y="0"/>
            <a:chExt cx="577993" cy="319463"/>
          </a:xfrm>
        </p:grpSpPr>
        <p:sp>
          <p:nvSpPr>
            <p:cNvPr id="19" name="Freeform 19"/>
            <p:cNvSpPr/>
            <p:nvPr/>
          </p:nvSpPr>
          <p:spPr>
            <a:xfrm>
              <a:off x="0" y="0"/>
              <a:ext cx="577993" cy="319463"/>
            </a:xfrm>
            <a:custGeom>
              <a:avLst/>
              <a:gdLst/>
              <a:ahLst/>
              <a:cxnLst/>
              <a:rect l="l" t="t" r="r" b="b"/>
              <a:pathLst>
                <a:path w="577993" h="319463">
                  <a:moveTo>
                    <a:pt x="498575" y="0"/>
                  </a:moveTo>
                  <a:lnTo>
                    <a:pt x="79418" y="0"/>
                  </a:lnTo>
                  <a:cubicBezTo>
                    <a:pt x="79418" y="43699"/>
                    <a:pt x="44079" y="79418"/>
                    <a:pt x="0" y="79418"/>
                  </a:cubicBezTo>
                  <a:lnTo>
                    <a:pt x="0" y="240045"/>
                  </a:lnTo>
                  <a:cubicBezTo>
                    <a:pt x="43699" y="240045"/>
                    <a:pt x="79418" y="275384"/>
                    <a:pt x="79418" y="319463"/>
                  </a:cubicBezTo>
                  <a:lnTo>
                    <a:pt x="498575" y="319463"/>
                  </a:lnTo>
                  <a:cubicBezTo>
                    <a:pt x="498575" y="275763"/>
                    <a:pt x="533914" y="240045"/>
                    <a:pt x="577993" y="240045"/>
                  </a:cubicBezTo>
                  <a:lnTo>
                    <a:pt x="577993" y="79418"/>
                  </a:lnTo>
                  <a:cubicBezTo>
                    <a:pt x="534294" y="79418"/>
                    <a:pt x="498575" y="44079"/>
                    <a:pt x="498575" y="0"/>
                  </a:cubicBezTo>
                  <a:close/>
                </a:path>
              </a:pathLst>
            </a:custGeom>
            <a:solidFill>
              <a:srgbClr val="195759"/>
            </a:solidFill>
          </p:spPr>
        </p:sp>
        <p:sp>
          <p:nvSpPr>
            <p:cNvPr id="20" name="TextBox 20"/>
            <p:cNvSpPr txBox="1"/>
            <p:nvPr/>
          </p:nvSpPr>
          <p:spPr>
            <a:xfrm>
              <a:off x="38100" y="-38100"/>
              <a:ext cx="501793" cy="319463"/>
            </a:xfrm>
            <a:prstGeom prst="rect">
              <a:avLst/>
            </a:prstGeom>
          </p:spPr>
          <p:txBody>
            <a:bodyPr lIns="50800" tIns="50800" rIns="50800" bIns="50800" rtlCol="0" anchor="ctr"/>
            <a:lstStyle/>
            <a:p>
              <a:pPr algn="l">
                <a:lnSpc>
                  <a:spcPts val="6159"/>
                </a:lnSpc>
              </a:pPr>
              <a:r>
                <a:rPr lang="en-US" sz="4399" b="1">
                  <a:solidFill>
                    <a:srgbClr val="FFFFFF"/>
                  </a:solidFill>
                  <a:latin typeface="Grand Cru S Bold"/>
                  <a:ea typeface="Grand Cru S Bold"/>
                  <a:cs typeface="Grand Cru S Bold"/>
                  <a:sym typeface="Grand Cru S Bold"/>
                </a:rPr>
                <a:t>4. Technical and Laboratory Expertise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3413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2204509" y="1374052"/>
            <a:ext cx="14385661" cy="3769448"/>
          </a:xfrm>
          <a:custGeom>
            <a:avLst/>
            <a:gdLst/>
            <a:ahLst/>
            <a:cxnLst/>
            <a:rect l="l" t="t" r="r" b="b"/>
            <a:pathLst>
              <a:path w="14385661" h="3769448">
                <a:moveTo>
                  <a:pt x="0" y="0"/>
                </a:moveTo>
                <a:lnTo>
                  <a:pt x="14385661" y="0"/>
                </a:lnTo>
                <a:lnTo>
                  <a:pt x="14385661" y="3769448"/>
                </a:lnTo>
                <a:lnTo>
                  <a:pt x="0" y="3769448"/>
                </a:lnTo>
                <a:lnTo>
                  <a:pt x="0" y="0"/>
                </a:lnTo>
                <a:close/>
              </a:path>
            </a:pathLst>
          </a:custGeom>
          <a:blipFill>
            <a:blip r:embed="rId2"/>
            <a:stretch>
              <a:fillRect l="-329" r="-329" b="-2280"/>
            </a:stretch>
          </a:blipFill>
        </p:spPr>
      </p:sp>
      <p:sp>
        <p:nvSpPr>
          <p:cNvPr id="10" name="Freeform 10"/>
          <p:cNvSpPr/>
          <p:nvPr/>
        </p:nvSpPr>
        <p:spPr>
          <a:xfrm>
            <a:off x="11577486" y="5496537"/>
            <a:ext cx="5536898" cy="4035015"/>
          </a:xfrm>
          <a:custGeom>
            <a:avLst/>
            <a:gdLst/>
            <a:ahLst/>
            <a:cxnLst/>
            <a:rect l="l" t="t" r="r" b="b"/>
            <a:pathLst>
              <a:path w="5536898" h="4035015">
                <a:moveTo>
                  <a:pt x="0" y="0"/>
                </a:moveTo>
                <a:lnTo>
                  <a:pt x="5536898" y="0"/>
                </a:lnTo>
                <a:lnTo>
                  <a:pt x="5536898" y="4035014"/>
                </a:lnTo>
                <a:lnTo>
                  <a:pt x="0" y="4035014"/>
                </a:lnTo>
                <a:lnTo>
                  <a:pt x="0" y="0"/>
                </a:lnTo>
                <a:close/>
              </a:path>
            </a:pathLst>
          </a:custGeom>
          <a:blipFill>
            <a:blip r:embed="rId3"/>
            <a:stretch>
              <a:fillRect/>
            </a:stretch>
          </a:blipFill>
        </p:spPr>
      </p:sp>
      <p:sp>
        <p:nvSpPr>
          <p:cNvPr id="11" name="TextBox 11"/>
          <p:cNvSpPr txBox="1"/>
          <p:nvPr/>
        </p:nvSpPr>
        <p:spPr>
          <a:xfrm>
            <a:off x="2589047" y="1706161"/>
            <a:ext cx="13109906" cy="2974863"/>
          </a:xfrm>
          <a:prstGeom prst="rect">
            <a:avLst/>
          </a:prstGeom>
        </p:spPr>
        <p:txBody>
          <a:bodyPr lIns="0" tIns="0" rIns="0" bIns="0" rtlCol="0" anchor="t">
            <a:spAutoFit/>
          </a:bodyPr>
          <a:lstStyle/>
          <a:p>
            <a:pPr algn="ctr">
              <a:lnSpc>
                <a:spcPts val="11717"/>
              </a:lnSpc>
            </a:pPr>
            <a:r>
              <a:rPr lang="en-US" sz="9846" dirty="0">
                <a:solidFill>
                  <a:srgbClr val="261310"/>
                </a:solidFill>
                <a:latin typeface="Abril Fatface"/>
                <a:ea typeface="Abril Fatface"/>
                <a:cs typeface="Abril Fatface"/>
                <a:sym typeface="Abril Fatface"/>
              </a:rPr>
              <a:t>BIOT 685:</a:t>
            </a:r>
          </a:p>
          <a:p>
            <a:pPr algn="ctr">
              <a:lnSpc>
                <a:spcPts val="11717"/>
              </a:lnSpc>
            </a:pPr>
            <a:r>
              <a:rPr lang="en-US" sz="9846" dirty="0">
                <a:solidFill>
                  <a:srgbClr val="261310"/>
                </a:solidFill>
                <a:latin typeface="Abril Fatface"/>
                <a:ea typeface="Abril Fatface"/>
                <a:cs typeface="Abril Fatface"/>
                <a:sym typeface="Abril Fatface"/>
              </a:rPr>
              <a:t>DIRECTED STUDIES</a:t>
            </a:r>
          </a:p>
        </p:txBody>
      </p:sp>
      <p:sp>
        <p:nvSpPr>
          <p:cNvPr id="12" name="TextBox 11">
            <a:extLst>
              <a:ext uri="{FF2B5EF4-FFF2-40B4-BE49-F238E27FC236}">
                <a16:creationId xmlns:a16="http://schemas.microsoft.com/office/drawing/2014/main" id="{001698B9-7DF0-4D5C-BF13-14B08410DF09}"/>
              </a:ext>
            </a:extLst>
          </p:cNvPr>
          <p:cNvSpPr txBox="1"/>
          <p:nvPr/>
        </p:nvSpPr>
        <p:spPr>
          <a:xfrm>
            <a:off x="4876800" y="5346975"/>
            <a:ext cx="7772622" cy="1015663"/>
          </a:xfrm>
          <a:prstGeom prst="rect">
            <a:avLst/>
          </a:prstGeom>
          <a:noFill/>
        </p:spPr>
        <p:txBody>
          <a:bodyPr wrap="square" rtlCol="0">
            <a:spAutoFit/>
          </a:bodyPr>
          <a:lstStyle/>
          <a:p>
            <a:r>
              <a:rPr lang="en-US" sz="6000" dirty="0">
                <a:latin typeface="Abril Fatface" panose="020B0604020202020204" charset="0"/>
              </a:rPr>
              <a:t>Dr. Pushkar </a:t>
            </a:r>
            <a:r>
              <a:rPr lang="en-US" sz="6000" dirty="0" err="1">
                <a:latin typeface="Abril Fatface" panose="020B0604020202020204" charset="0"/>
              </a:rPr>
              <a:t>Lele</a:t>
            </a:r>
            <a:r>
              <a:rPr lang="en-US" sz="6000" dirty="0">
                <a:latin typeface="Abril Fatface" panose="020B0604020202020204" charset="0"/>
              </a:rPr>
              <a:t> Lab </a:t>
            </a:r>
            <a:endParaRPr lang="en-IN" sz="6000" dirty="0">
              <a:latin typeface="Abril Fatface"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379852"/>
            <a:ext cx="17404553" cy="9527296"/>
            <a:chOff x="0" y="0"/>
            <a:chExt cx="23206071" cy="12703061"/>
          </a:xfrm>
        </p:grpSpPr>
        <p:grpSp>
          <p:nvGrpSpPr>
            <p:cNvPr id="3" name="Group 3"/>
            <p:cNvGrpSpPr/>
            <p:nvPr/>
          </p:nvGrpSpPr>
          <p:grpSpPr>
            <a:xfrm>
              <a:off x="0" y="0"/>
              <a:ext cx="23206071" cy="12703061"/>
              <a:chOff x="0" y="0"/>
              <a:chExt cx="4596479" cy="2516124"/>
            </a:xfrm>
          </p:grpSpPr>
          <p:sp>
            <p:nvSpPr>
              <p:cNvPr id="4" name="Freeform 4"/>
              <p:cNvSpPr/>
              <p:nvPr/>
            </p:nvSpPr>
            <p:spPr>
              <a:xfrm>
                <a:off x="0" y="0"/>
                <a:ext cx="4596479" cy="2516124"/>
              </a:xfrm>
              <a:custGeom>
                <a:avLst/>
                <a:gdLst/>
                <a:ahLst/>
                <a:cxnLst/>
                <a:rect l="l" t="t" r="r" b="b"/>
                <a:pathLst>
                  <a:path w="4596479" h="2516124">
                    <a:moveTo>
                      <a:pt x="4517061" y="0"/>
                    </a:moveTo>
                    <a:lnTo>
                      <a:pt x="79418" y="0"/>
                    </a:lnTo>
                    <a:cubicBezTo>
                      <a:pt x="79418" y="43699"/>
                      <a:pt x="44079" y="79418"/>
                      <a:pt x="0" y="79418"/>
                    </a:cubicBezTo>
                    <a:lnTo>
                      <a:pt x="0" y="2436706"/>
                    </a:lnTo>
                    <a:cubicBezTo>
                      <a:pt x="43699" y="2436706"/>
                      <a:pt x="79418" y="2472045"/>
                      <a:pt x="79418" y="2516124"/>
                    </a:cubicBezTo>
                    <a:lnTo>
                      <a:pt x="4517061" y="2516124"/>
                    </a:lnTo>
                    <a:cubicBezTo>
                      <a:pt x="4517061" y="2472425"/>
                      <a:pt x="4552400" y="2436706"/>
                      <a:pt x="4596479" y="243670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48754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86017"/>
              <a:ext cx="22836362" cy="12317628"/>
              <a:chOff x="0" y="0"/>
              <a:chExt cx="4596479" cy="2479279"/>
            </a:xfrm>
          </p:grpSpPr>
          <p:sp>
            <p:nvSpPr>
              <p:cNvPr id="7" name="Freeform 7"/>
              <p:cNvSpPr/>
              <p:nvPr/>
            </p:nvSpPr>
            <p:spPr>
              <a:xfrm>
                <a:off x="0" y="0"/>
                <a:ext cx="4596479" cy="2479279"/>
              </a:xfrm>
              <a:custGeom>
                <a:avLst/>
                <a:gdLst/>
                <a:ahLst/>
                <a:cxnLst/>
                <a:rect l="l" t="t" r="r" b="b"/>
                <a:pathLst>
                  <a:path w="4596479" h="2479279">
                    <a:moveTo>
                      <a:pt x="4517061" y="0"/>
                    </a:moveTo>
                    <a:lnTo>
                      <a:pt x="79418" y="0"/>
                    </a:lnTo>
                    <a:cubicBezTo>
                      <a:pt x="79418" y="43699"/>
                      <a:pt x="44079" y="79418"/>
                      <a:pt x="0" y="79418"/>
                    </a:cubicBezTo>
                    <a:lnTo>
                      <a:pt x="0" y="2399861"/>
                    </a:lnTo>
                    <a:cubicBezTo>
                      <a:pt x="43699" y="2399861"/>
                      <a:pt x="79418" y="2435200"/>
                      <a:pt x="79418" y="2479279"/>
                    </a:cubicBezTo>
                    <a:lnTo>
                      <a:pt x="4517061" y="2479279"/>
                    </a:lnTo>
                    <a:cubicBezTo>
                      <a:pt x="4517061" y="2435580"/>
                      <a:pt x="4552400" y="2399861"/>
                      <a:pt x="4596479" y="2399861"/>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450704"/>
              </a:xfrm>
              <a:prstGeom prst="rect">
                <a:avLst/>
              </a:prstGeom>
            </p:spPr>
            <p:txBody>
              <a:bodyPr lIns="50800" tIns="50800" rIns="50800" bIns="50800" rtlCol="0" anchor="ctr"/>
              <a:lstStyle/>
              <a:p>
                <a:pPr algn="ctr">
                  <a:lnSpc>
                    <a:spcPts val="2659"/>
                  </a:lnSpc>
                </a:pPr>
                <a:endParaRPr/>
              </a:p>
            </p:txBody>
          </p:sp>
        </p:grpSp>
      </p:grpSp>
      <p:sp>
        <p:nvSpPr>
          <p:cNvPr id="9" name="Freeform 9"/>
          <p:cNvSpPr/>
          <p:nvPr/>
        </p:nvSpPr>
        <p:spPr>
          <a:xfrm>
            <a:off x="8223912" y="1028700"/>
            <a:ext cx="9451391" cy="2449755"/>
          </a:xfrm>
          <a:custGeom>
            <a:avLst/>
            <a:gdLst/>
            <a:ahLst/>
            <a:cxnLst/>
            <a:rect l="l" t="t" r="r" b="b"/>
            <a:pathLst>
              <a:path w="9451391" h="2449755">
                <a:moveTo>
                  <a:pt x="0" y="0"/>
                </a:moveTo>
                <a:lnTo>
                  <a:pt x="9451390" y="0"/>
                </a:lnTo>
                <a:lnTo>
                  <a:pt x="9451390" y="2449755"/>
                </a:lnTo>
                <a:lnTo>
                  <a:pt x="0" y="2449755"/>
                </a:lnTo>
                <a:lnTo>
                  <a:pt x="0" y="0"/>
                </a:lnTo>
                <a:close/>
              </a:path>
            </a:pathLst>
          </a:custGeom>
          <a:blipFill>
            <a:blip r:embed="rId2"/>
            <a:stretch>
              <a:fillRect t="-1360" b="-1360"/>
            </a:stretch>
          </a:blipFill>
        </p:spPr>
      </p:sp>
      <p:sp>
        <p:nvSpPr>
          <p:cNvPr id="10" name="Freeform 10"/>
          <p:cNvSpPr/>
          <p:nvPr/>
        </p:nvSpPr>
        <p:spPr>
          <a:xfrm>
            <a:off x="7748641" y="3555274"/>
            <a:ext cx="10539359" cy="6666145"/>
          </a:xfrm>
          <a:custGeom>
            <a:avLst/>
            <a:gdLst/>
            <a:ahLst/>
            <a:cxnLst/>
            <a:rect l="l" t="t" r="r" b="b"/>
            <a:pathLst>
              <a:path w="10539359" h="6666145">
                <a:moveTo>
                  <a:pt x="0" y="0"/>
                </a:moveTo>
                <a:lnTo>
                  <a:pt x="10539359" y="0"/>
                </a:lnTo>
                <a:lnTo>
                  <a:pt x="10539359" y="6666145"/>
                </a:lnTo>
                <a:lnTo>
                  <a:pt x="0" y="6666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969508" y="1028700"/>
            <a:ext cx="6779133" cy="8229600"/>
          </a:xfrm>
          <a:custGeom>
            <a:avLst/>
            <a:gdLst/>
            <a:ahLst/>
            <a:cxnLst/>
            <a:rect l="l" t="t" r="r" b="b"/>
            <a:pathLst>
              <a:path w="6779133" h="8229600">
                <a:moveTo>
                  <a:pt x="0" y="0"/>
                </a:moveTo>
                <a:lnTo>
                  <a:pt x="6779133" y="0"/>
                </a:lnTo>
                <a:lnTo>
                  <a:pt x="6779133" y="8229600"/>
                </a:lnTo>
                <a:lnTo>
                  <a:pt x="0" y="8229600"/>
                </a:lnTo>
                <a:lnTo>
                  <a:pt x="0" y="0"/>
                </a:lnTo>
                <a:close/>
              </a:path>
            </a:pathLst>
          </a:custGeom>
          <a:blipFill>
            <a:blip r:embed="rId5"/>
            <a:stretch>
              <a:fillRect/>
            </a:stretch>
          </a:blipFill>
        </p:spPr>
      </p:sp>
      <p:sp>
        <p:nvSpPr>
          <p:cNvPr id="12" name="TextBox 12"/>
          <p:cNvSpPr txBox="1"/>
          <p:nvPr/>
        </p:nvSpPr>
        <p:spPr>
          <a:xfrm>
            <a:off x="8474344" y="1670588"/>
            <a:ext cx="8784956" cy="1244555"/>
          </a:xfrm>
          <a:prstGeom prst="rect">
            <a:avLst/>
          </a:prstGeom>
        </p:spPr>
        <p:txBody>
          <a:bodyPr lIns="0" tIns="0" rIns="0" bIns="0" rtlCol="0" anchor="t">
            <a:spAutoFit/>
          </a:bodyPr>
          <a:lstStyle/>
          <a:p>
            <a:pPr algn="ctr">
              <a:lnSpc>
                <a:spcPts val="9981"/>
              </a:lnSpc>
            </a:pPr>
            <a:r>
              <a:rPr lang="en-US" sz="7921">
                <a:solidFill>
                  <a:srgbClr val="261310"/>
                </a:solidFill>
                <a:latin typeface="Abril Fatface"/>
                <a:ea typeface="Abril Fatface"/>
                <a:cs typeface="Abril Fatface"/>
                <a:sym typeface="Abril Fatface"/>
              </a:rPr>
              <a:t>Project Objectives</a:t>
            </a:r>
          </a:p>
        </p:txBody>
      </p:sp>
      <p:sp>
        <p:nvSpPr>
          <p:cNvPr id="13" name="TextBox 13"/>
          <p:cNvSpPr txBox="1"/>
          <p:nvPr/>
        </p:nvSpPr>
        <p:spPr>
          <a:xfrm>
            <a:off x="8794508" y="4051132"/>
            <a:ext cx="8371425" cy="4678190"/>
          </a:xfrm>
          <a:prstGeom prst="rect">
            <a:avLst/>
          </a:prstGeom>
        </p:spPr>
        <p:txBody>
          <a:bodyPr lIns="0" tIns="0" rIns="0" bIns="0" rtlCol="0" anchor="t">
            <a:spAutoFit/>
          </a:bodyPr>
          <a:lstStyle/>
          <a:p>
            <a:pPr algn="ctr">
              <a:lnSpc>
                <a:spcPts val="9367"/>
              </a:lnSpc>
            </a:pPr>
            <a:r>
              <a:rPr lang="en-US" sz="6690">
                <a:solidFill>
                  <a:srgbClr val="261310"/>
                </a:solidFill>
                <a:latin typeface="Abril Fatface"/>
                <a:ea typeface="Abril Fatface"/>
                <a:cs typeface="Abril Fatface"/>
                <a:sym typeface="Abril Fatface"/>
              </a:rPr>
              <a:t> Importance of </a:t>
            </a:r>
          </a:p>
          <a:p>
            <a:pPr algn="ctr">
              <a:lnSpc>
                <a:spcPts val="9367"/>
              </a:lnSpc>
            </a:pPr>
            <a:r>
              <a:rPr lang="en-US" sz="6690">
                <a:solidFill>
                  <a:srgbClr val="261310"/>
                </a:solidFill>
                <a:latin typeface="Abril Fatface"/>
                <a:ea typeface="Abril Fatface"/>
                <a:cs typeface="Abril Fatface"/>
                <a:sym typeface="Abril Fatface"/>
              </a:rPr>
              <a:t>β-lactamase enzymes in antibiotic resistance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160615" y="112986"/>
            <a:ext cx="17860968" cy="10061027"/>
            <a:chOff x="0" y="0"/>
            <a:chExt cx="23814624" cy="13414703"/>
          </a:xfrm>
        </p:grpSpPr>
        <p:grpSp>
          <p:nvGrpSpPr>
            <p:cNvPr id="3" name="Group 3"/>
            <p:cNvGrpSpPr/>
            <p:nvPr/>
          </p:nvGrpSpPr>
          <p:grpSpPr>
            <a:xfrm>
              <a:off x="0" y="0"/>
              <a:ext cx="23814624" cy="13414703"/>
              <a:chOff x="0" y="0"/>
              <a:chExt cx="4642041" cy="2614847"/>
            </a:xfrm>
          </p:grpSpPr>
          <p:sp>
            <p:nvSpPr>
              <p:cNvPr id="4" name="Freeform 4"/>
              <p:cNvSpPr/>
              <p:nvPr/>
            </p:nvSpPr>
            <p:spPr>
              <a:xfrm>
                <a:off x="0" y="0"/>
                <a:ext cx="4642041" cy="2614847"/>
              </a:xfrm>
              <a:custGeom>
                <a:avLst/>
                <a:gdLst/>
                <a:ahLst/>
                <a:cxnLst/>
                <a:rect l="l" t="t" r="r" b="b"/>
                <a:pathLst>
                  <a:path w="4642041" h="2614847">
                    <a:moveTo>
                      <a:pt x="4562623" y="0"/>
                    </a:moveTo>
                    <a:lnTo>
                      <a:pt x="79418" y="0"/>
                    </a:lnTo>
                    <a:cubicBezTo>
                      <a:pt x="79418" y="43699"/>
                      <a:pt x="44079" y="79418"/>
                      <a:pt x="0" y="79418"/>
                    </a:cubicBezTo>
                    <a:lnTo>
                      <a:pt x="0" y="2535429"/>
                    </a:lnTo>
                    <a:cubicBezTo>
                      <a:pt x="43699" y="2535429"/>
                      <a:pt x="79418" y="2570768"/>
                      <a:pt x="79418" y="2614847"/>
                    </a:cubicBezTo>
                    <a:lnTo>
                      <a:pt x="4562623" y="2614847"/>
                    </a:lnTo>
                    <a:cubicBezTo>
                      <a:pt x="4562623" y="2571148"/>
                      <a:pt x="4597962" y="2535429"/>
                      <a:pt x="4642041" y="2535429"/>
                    </a:cubicBezTo>
                    <a:lnTo>
                      <a:pt x="4642041" y="79418"/>
                    </a:lnTo>
                    <a:cubicBezTo>
                      <a:pt x="4598341" y="79418"/>
                      <a:pt x="4562623" y="44079"/>
                      <a:pt x="4562623"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65841" cy="258627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4759" y="196438"/>
              <a:ext cx="23435219" cy="13007678"/>
              <a:chOff x="0" y="0"/>
              <a:chExt cx="4642041" cy="2576557"/>
            </a:xfrm>
          </p:grpSpPr>
          <p:sp>
            <p:nvSpPr>
              <p:cNvPr id="7" name="Freeform 7"/>
              <p:cNvSpPr/>
              <p:nvPr/>
            </p:nvSpPr>
            <p:spPr>
              <a:xfrm>
                <a:off x="0" y="0"/>
                <a:ext cx="4642041" cy="2576557"/>
              </a:xfrm>
              <a:custGeom>
                <a:avLst/>
                <a:gdLst/>
                <a:ahLst/>
                <a:cxnLst/>
                <a:rect l="l" t="t" r="r" b="b"/>
                <a:pathLst>
                  <a:path w="4642041" h="2576557">
                    <a:moveTo>
                      <a:pt x="4562623" y="0"/>
                    </a:moveTo>
                    <a:lnTo>
                      <a:pt x="79418" y="0"/>
                    </a:lnTo>
                    <a:cubicBezTo>
                      <a:pt x="79418" y="43699"/>
                      <a:pt x="44079" y="79418"/>
                      <a:pt x="0" y="79418"/>
                    </a:cubicBezTo>
                    <a:lnTo>
                      <a:pt x="0" y="2497139"/>
                    </a:lnTo>
                    <a:cubicBezTo>
                      <a:pt x="43699" y="2497139"/>
                      <a:pt x="79418" y="2532478"/>
                      <a:pt x="79418" y="2576557"/>
                    </a:cubicBezTo>
                    <a:lnTo>
                      <a:pt x="4562623" y="2576557"/>
                    </a:lnTo>
                    <a:cubicBezTo>
                      <a:pt x="4562623" y="2532857"/>
                      <a:pt x="4597962" y="2497139"/>
                      <a:pt x="4642041" y="2497139"/>
                    </a:cubicBezTo>
                    <a:lnTo>
                      <a:pt x="4642041" y="79418"/>
                    </a:lnTo>
                    <a:cubicBezTo>
                      <a:pt x="4598341" y="79418"/>
                      <a:pt x="4562623" y="44079"/>
                      <a:pt x="4562623" y="0"/>
                    </a:cubicBezTo>
                    <a:close/>
                  </a:path>
                </a:pathLst>
              </a:custGeom>
              <a:solidFill>
                <a:srgbClr val="F8F2EC"/>
              </a:solidFill>
            </p:spPr>
          </p:sp>
          <p:sp>
            <p:nvSpPr>
              <p:cNvPr id="8" name="TextBox 8"/>
              <p:cNvSpPr txBox="1"/>
              <p:nvPr/>
            </p:nvSpPr>
            <p:spPr>
              <a:xfrm>
                <a:off x="38100" y="-9525"/>
                <a:ext cx="4565841" cy="2547982"/>
              </a:xfrm>
              <a:prstGeom prst="rect">
                <a:avLst/>
              </a:prstGeom>
            </p:spPr>
            <p:txBody>
              <a:bodyPr lIns="50800" tIns="50800" rIns="50800" bIns="50800" rtlCol="0" anchor="ctr"/>
              <a:lstStyle/>
              <a:p>
                <a:pPr algn="ctr">
                  <a:lnSpc>
                    <a:spcPts val="2659"/>
                  </a:lnSpc>
                </a:pPr>
                <a:endParaRPr/>
              </a:p>
            </p:txBody>
          </p:sp>
        </p:grpSp>
      </p:grpSp>
      <p:sp>
        <p:nvSpPr>
          <p:cNvPr id="9" name="TextBox 9"/>
          <p:cNvSpPr txBox="1"/>
          <p:nvPr/>
        </p:nvSpPr>
        <p:spPr>
          <a:xfrm>
            <a:off x="9661653" y="446676"/>
            <a:ext cx="7597647" cy="1192624"/>
          </a:xfrm>
          <a:prstGeom prst="rect">
            <a:avLst/>
          </a:prstGeom>
        </p:spPr>
        <p:txBody>
          <a:bodyPr lIns="0" tIns="0" rIns="0" bIns="0" rtlCol="0" anchor="t">
            <a:spAutoFit/>
          </a:bodyPr>
          <a:lstStyle/>
          <a:p>
            <a:pPr algn="l">
              <a:lnSpc>
                <a:spcPts val="9388"/>
              </a:lnSpc>
            </a:pPr>
            <a:r>
              <a:rPr lang="en-US" sz="8024">
                <a:solidFill>
                  <a:srgbClr val="261310"/>
                </a:solidFill>
                <a:latin typeface="Abril Fatface"/>
                <a:ea typeface="Abril Fatface"/>
                <a:cs typeface="Abril Fatface"/>
                <a:sym typeface="Abril Fatface"/>
              </a:rPr>
              <a:t>Introduction</a:t>
            </a:r>
          </a:p>
        </p:txBody>
      </p:sp>
      <p:sp>
        <p:nvSpPr>
          <p:cNvPr id="10" name="Freeform 10"/>
          <p:cNvSpPr/>
          <p:nvPr/>
        </p:nvSpPr>
        <p:spPr>
          <a:xfrm>
            <a:off x="698976" y="1150781"/>
            <a:ext cx="5987615" cy="8155445"/>
          </a:xfrm>
          <a:custGeom>
            <a:avLst/>
            <a:gdLst/>
            <a:ahLst/>
            <a:cxnLst/>
            <a:rect l="l" t="t" r="r" b="b"/>
            <a:pathLst>
              <a:path w="5987615" h="8155445">
                <a:moveTo>
                  <a:pt x="0" y="0"/>
                </a:moveTo>
                <a:lnTo>
                  <a:pt x="5987614" y="0"/>
                </a:lnTo>
                <a:lnTo>
                  <a:pt x="5987614" y="8155446"/>
                </a:lnTo>
                <a:lnTo>
                  <a:pt x="0" y="8155446"/>
                </a:lnTo>
                <a:lnTo>
                  <a:pt x="0" y="0"/>
                </a:lnTo>
                <a:close/>
              </a:path>
            </a:pathLst>
          </a:custGeom>
          <a:blipFill>
            <a:blip r:embed="rId4"/>
            <a:stretch>
              <a:fillRect l="-26653" t="-41941" r="-23902" b="-23862"/>
            </a:stretch>
          </a:blipFill>
        </p:spPr>
      </p:sp>
      <p:grpSp>
        <p:nvGrpSpPr>
          <p:cNvPr id="11" name="Group 11"/>
          <p:cNvGrpSpPr/>
          <p:nvPr/>
        </p:nvGrpSpPr>
        <p:grpSpPr>
          <a:xfrm>
            <a:off x="6971074" y="1925913"/>
            <a:ext cx="1028340" cy="1028385"/>
            <a:chOff x="0" y="0"/>
            <a:chExt cx="1371120" cy="1371180"/>
          </a:xfrm>
        </p:grpSpPr>
        <p:grpSp>
          <p:nvGrpSpPr>
            <p:cNvPr id="12" name="Group 12"/>
            <p:cNvGrpSpPr/>
            <p:nvPr/>
          </p:nvGrpSpPr>
          <p:grpSpPr>
            <a:xfrm>
              <a:off x="0" y="0"/>
              <a:ext cx="1371120" cy="1371180"/>
              <a:chOff x="0" y="0"/>
              <a:chExt cx="812800" cy="812836"/>
            </a:xfrm>
          </p:grpSpPr>
          <p:sp>
            <p:nvSpPr>
              <p:cNvPr id="13" name="Freeform 13"/>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14" name="TextBox 14"/>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01</a:t>
              </a:r>
            </a:p>
          </p:txBody>
        </p:sp>
      </p:grpSp>
      <p:grpSp>
        <p:nvGrpSpPr>
          <p:cNvPr id="16" name="Group 16"/>
          <p:cNvGrpSpPr/>
          <p:nvPr/>
        </p:nvGrpSpPr>
        <p:grpSpPr>
          <a:xfrm>
            <a:off x="6971074" y="4200119"/>
            <a:ext cx="1028340" cy="1028385"/>
            <a:chOff x="0" y="0"/>
            <a:chExt cx="1371120" cy="1371180"/>
          </a:xfrm>
        </p:grpSpPr>
        <p:grpSp>
          <p:nvGrpSpPr>
            <p:cNvPr id="17" name="Group 17"/>
            <p:cNvGrpSpPr/>
            <p:nvPr/>
          </p:nvGrpSpPr>
          <p:grpSpPr>
            <a:xfrm>
              <a:off x="0" y="0"/>
              <a:ext cx="1371120" cy="1371180"/>
              <a:chOff x="0" y="0"/>
              <a:chExt cx="812800" cy="812836"/>
            </a:xfrm>
          </p:grpSpPr>
          <p:sp>
            <p:nvSpPr>
              <p:cNvPr id="18" name="Freeform 18"/>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19" name="TextBox 19"/>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02</a:t>
              </a:r>
            </a:p>
          </p:txBody>
        </p:sp>
      </p:grpSp>
      <p:sp>
        <p:nvSpPr>
          <p:cNvPr id="21" name="Freeform 21"/>
          <p:cNvSpPr/>
          <p:nvPr/>
        </p:nvSpPr>
        <p:spPr>
          <a:xfrm>
            <a:off x="8363762" y="1888090"/>
            <a:ext cx="8654893" cy="1739070"/>
          </a:xfrm>
          <a:custGeom>
            <a:avLst/>
            <a:gdLst/>
            <a:ahLst/>
            <a:cxnLst/>
            <a:rect l="l" t="t" r="r" b="b"/>
            <a:pathLst>
              <a:path w="8654893" h="1739070">
                <a:moveTo>
                  <a:pt x="0" y="0"/>
                </a:moveTo>
                <a:lnTo>
                  <a:pt x="8654893" y="0"/>
                </a:lnTo>
                <a:lnTo>
                  <a:pt x="8654893" y="1739070"/>
                </a:lnTo>
                <a:lnTo>
                  <a:pt x="0" y="1739070"/>
                </a:lnTo>
                <a:lnTo>
                  <a:pt x="0" y="0"/>
                </a:lnTo>
                <a:close/>
              </a:path>
            </a:pathLst>
          </a:custGeom>
          <a:blipFill>
            <a:blip r:embed="rId5"/>
            <a:stretch>
              <a:fillRect l="-908" t="-16854" b="-16854"/>
            </a:stretch>
          </a:blipFill>
        </p:spPr>
      </p:sp>
      <p:sp>
        <p:nvSpPr>
          <p:cNvPr id="22" name="TextBox 22"/>
          <p:cNvSpPr txBox="1"/>
          <p:nvPr/>
        </p:nvSpPr>
        <p:spPr>
          <a:xfrm>
            <a:off x="8620188" y="2120062"/>
            <a:ext cx="8211601" cy="1208427"/>
          </a:xfrm>
          <a:prstGeom prst="rect">
            <a:avLst/>
          </a:prstGeom>
        </p:spPr>
        <p:txBody>
          <a:bodyPr lIns="0" tIns="0" rIns="0" bIns="0" rtlCol="0" anchor="t">
            <a:spAutoFit/>
          </a:bodyPr>
          <a:lstStyle/>
          <a:p>
            <a:pPr algn="l">
              <a:lnSpc>
                <a:spcPts val="3220"/>
              </a:lnSpc>
            </a:pPr>
            <a:r>
              <a:rPr lang="en-US" sz="2300">
                <a:solidFill>
                  <a:srgbClr val="261310"/>
                </a:solidFill>
                <a:latin typeface="Questrial"/>
                <a:ea typeface="Questrial"/>
                <a:cs typeface="Questrial"/>
                <a:sym typeface="Questrial"/>
              </a:rPr>
              <a:t>Beta-lactamases are enzymes that bacteria produce, conferring resistance to β-lactam antibiotics like penicillins and cephalosporins. </a:t>
            </a:r>
          </a:p>
        </p:txBody>
      </p:sp>
      <p:grpSp>
        <p:nvGrpSpPr>
          <p:cNvPr id="23" name="Group 23"/>
          <p:cNvGrpSpPr/>
          <p:nvPr/>
        </p:nvGrpSpPr>
        <p:grpSpPr>
          <a:xfrm>
            <a:off x="6971074" y="6302618"/>
            <a:ext cx="1028340" cy="1028385"/>
            <a:chOff x="0" y="0"/>
            <a:chExt cx="1371120" cy="1371180"/>
          </a:xfrm>
        </p:grpSpPr>
        <p:grpSp>
          <p:nvGrpSpPr>
            <p:cNvPr id="24" name="Group 24"/>
            <p:cNvGrpSpPr/>
            <p:nvPr/>
          </p:nvGrpSpPr>
          <p:grpSpPr>
            <a:xfrm>
              <a:off x="0" y="0"/>
              <a:ext cx="1371120" cy="1371180"/>
              <a:chOff x="0" y="0"/>
              <a:chExt cx="812800" cy="812836"/>
            </a:xfrm>
          </p:grpSpPr>
          <p:sp>
            <p:nvSpPr>
              <p:cNvPr id="25" name="Freeform 25"/>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26" name="TextBox 26"/>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03</a:t>
              </a:r>
            </a:p>
          </p:txBody>
        </p:sp>
      </p:grpSp>
      <p:grpSp>
        <p:nvGrpSpPr>
          <p:cNvPr id="28" name="Group 28"/>
          <p:cNvGrpSpPr/>
          <p:nvPr/>
        </p:nvGrpSpPr>
        <p:grpSpPr>
          <a:xfrm>
            <a:off x="6971074" y="8132285"/>
            <a:ext cx="1028340" cy="1028385"/>
            <a:chOff x="0" y="0"/>
            <a:chExt cx="1371120" cy="1371180"/>
          </a:xfrm>
        </p:grpSpPr>
        <p:grpSp>
          <p:nvGrpSpPr>
            <p:cNvPr id="29" name="Group 29"/>
            <p:cNvGrpSpPr/>
            <p:nvPr/>
          </p:nvGrpSpPr>
          <p:grpSpPr>
            <a:xfrm>
              <a:off x="0" y="0"/>
              <a:ext cx="1371120" cy="1371180"/>
              <a:chOff x="0" y="0"/>
              <a:chExt cx="812800" cy="812836"/>
            </a:xfrm>
          </p:grpSpPr>
          <p:sp>
            <p:nvSpPr>
              <p:cNvPr id="30" name="Freeform 30"/>
              <p:cNvSpPr/>
              <p:nvPr/>
            </p:nvSpPr>
            <p:spPr>
              <a:xfrm>
                <a:off x="0" y="0"/>
                <a:ext cx="812800" cy="812836"/>
              </a:xfrm>
              <a:custGeom>
                <a:avLst/>
                <a:gdLst/>
                <a:ahLst/>
                <a:cxnLst/>
                <a:rect l="l" t="t" r="r" b="b"/>
                <a:pathLst>
                  <a:path w="812800" h="812836">
                    <a:moveTo>
                      <a:pt x="733382" y="0"/>
                    </a:moveTo>
                    <a:lnTo>
                      <a:pt x="79418" y="0"/>
                    </a:lnTo>
                    <a:cubicBezTo>
                      <a:pt x="79418" y="43699"/>
                      <a:pt x="44079" y="79418"/>
                      <a:pt x="0" y="79418"/>
                    </a:cubicBezTo>
                    <a:lnTo>
                      <a:pt x="0" y="733417"/>
                    </a:lnTo>
                    <a:cubicBezTo>
                      <a:pt x="43699" y="733417"/>
                      <a:pt x="79418" y="768756"/>
                      <a:pt x="79418" y="812836"/>
                    </a:cubicBezTo>
                    <a:lnTo>
                      <a:pt x="733382" y="812836"/>
                    </a:lnTo>
                    <a:cubicBezTo>
                      <a:pt x="733382" y="769136"/>
                      <a:pt x="768721" y="733417"/>
                      <a:pt x="812800" y="733417"/>
                    </a:cubicBezTo>
                    <a:lnTo>
                      <a:pt x="812800" y="79418"/>
                    </a:lnTo>
                    <a:cubicBezTo>
                      <a:pt x="769101" y="79418"/>
                      <a:pt x="733382" y="44079"/>
                      <a:pt x="733382" y="0"/>
                    </a:cubicBezTo>
                    <a:close/>
                  </a:path>
                </a:pathLst>
              </a:custGeom>
              <a:solidFill>
                <a:srgbClr val="76AB9D"/>
              </a:solidFill>
            </p:spPr>
          </p:sp>
          <p:sp>
            <p:nvSpPr>
              <p:cNvPr id="31" name="TextBox 31"/>
              <p:cNvSpPr txBox="1"/>
              <p:nvPr/>
            </p:nvSpPr>
            <p:spPr>
              <a:xfrm>
                <a:off x="38100" y="-9525"/>
                <a:ext cx="736600" cy="784261"/>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70201" y="102418"/>
              <a:ext cx="1230718" cy="1213968"/>
            </a:xfrm>
            <a:prstGeom prst="rect">
              <a:avLst/>
            </a:prstGeom>
          </p:spPr>
          <p:txBody>
            <a:bodyPr lIns="0" tIns="0" rIns="0" bIns="0" rtlCol="0" anchor="t">
              <a:spAutoFit/>
            </a:bodyPr>
            <a:lstStyle/>
            <a:p>
              <a:pPr algn="ctr">
                <a:lnSpc>
                  <a:spcPts val="7699"/>
                </a:lnSpc>
                <a:spcBef>
                  <a:spcPct val="0"/>
                </a:spcBef>
              </a:pPr>
              <a:r>
                <a:rPr lang="en-US" sz="5499">
                  <a:solidFill>
                    <a:srgbClr val="261310"/>
                  </a:solidFill>
                  <a:latin typeface="Questrial"/>
                  <a:ea typeface="Questrial"/>
                  <a:cs typeface="Questrial"/>
                  <a:sym typeface="Questrial"/>
                </a:rPr>
                <a:t>04</a:t>
              </a:r>
            </a:p>
          </p:txBody>
        </p:sp>
      </p:grpSp>
      <p:sp>
        <p:nvSpPr>
          <p:cNvPr id="33" name="Freeform 33"/>
          <p:cNvSpPr/>
          <p:nvPr/>
        </p:nvSpPr>
        <p:spPr>
          <a:xfrm>
            <a:off x="8363762" y="3836731"/>
            <a:ext cx="8654893" cy="1782042"/>
          </a:xfrm>
          <a:custGeom>
            <a:avLst/>
            <a:gdLst/>
            <a:ahLst/>
            <a:cxnLst/>
            <a:rect l="l" t="t" r="r" b="b"/>
            <a:pathLst>
              <a:path w="8654893" h="1782042">
                <a:moveTo>
                  <a:pt x="0" y="0"/>
                </a:moveTo>
                <a:lnTo>
                  <a:pt x="8654893" y="0"/>
                </a:lnTo>
                <a:lnTo>
                  <a:pt x="8654893" y="1782042"/>
                </a:lnTo>
                <a:lnTo>
                  <a:pt x="0" y="1782042"/>
                </a:lnTo>
                <a:lnTo>
                  <a:pt x="0" y="0"/>
                </a:lnTo>
                <a:close/>
              </a:path>
            </a:pathLst>
          </a:custGeom>
          <a:blipFill>
            <a:blip r:embed="rId5"/>
            <a:stretch>
              <a:fillRect t="-16132" b="-13178"/>
            </a:stretch>
          </a:blipFill>
        </p:spPr>
      </p:sp>
      <p:sp>
        <p:nvSpPr>
          <p:cNvPr id="34" name="TextBox 34"/>
          <p:cNvSpPr txBox="1"/>
          <p:nvPr/>
        </p:nvSpPr>
        <p:spPr>
          <a:xfrm>
            <a:off x="8711104" y="4276789"/>
            <a:ext cx="7920187" cy="808370"/>
          </a:xfrm>
          <a:prstGeom prst="rect">
            <a:avLst/>
          </a:prstGeom>
        </p:spPr>
        <p:txBody>
          <a:bodyPr lIns="0" tIns="0" rIns="0" bIns="0" rtlCol="0" anchor="t">
            <a:spAutoFit/>
          </a:bodyPr>
          <a:lstStyle/>
          <a:p>
            <a:pPr algn="l">
              <a:lnSpc>
                <a:spcPts val="3220"/>
              </a:lnSpc>
            </a:pPr>
            <a:r>
              <a:rPr lang="en-US" sz="2300">
                <a:solidFill>
                  <a:srgbClr val="261310"/>
                </a:solidFill>
                <a:latin typeface="Questrial"/>
                <a:ea typeface="Questrial"/>
                <a:cs typeface="Questrial"/>
                <a:sym typeface="Questrial"/>
              </a:rPr>
              <a:t>Critical Role: β-Lactamase enzymes are pivotal in antibiotic resistance, undermining the efficacy of β-lactam antibiotics.</a:t>
            </a:r>
          </a:p>
        </p:txBody>
      </p:sp>
      <p:sp>
        <p:nvSpPr>
          <p:cNvPr id="35" name="Freeform 35"/>
          <p:cNvSpPr/>
          <p:nvPr/>
        </p:nvSpPr>
        <p:spPr>
          <a:xfrm>
            <a:off x="8363762" y="5828323"/>
            <a:ext cx="8654893" cy="1739070"/>
          </a:xfrm>
          <a:custGeom>
            <a:avLst/>
            <a:gdLst/>
            <a:ahLst/>
            <a:cxnLst/>
            <a:rect l="l" t="t" r="r" b="b"/>
            <a:pathLst>
              <a:path w="8654893" h="1739070">
                <a:moveTo>
                  <a:pt x="0" y="0"/>
                </a:moveTo>
                <a:lnTo>
                  <a:pt x="8654893" y="0"/>
                </a:lnTo>
                <a:lnTo>
                  <a:pt x="8654893" y="1739070"/>
                </a:lnTo>
                <a:lnTo>
                  <a:pt x="0" y="1739070"/>
                </a:lnTo>
                <a:lnTo>
                  <a:pt x="0" y="0"/>
                </a:lnTo>
                <a:close/>
              </a:path>
            </a:pathLst>
          </a:custGeom>
          <a:blipFill>
            <a:blip r:embed="rId5"/>
            <a:stretch>
              <a:fillRect t="-16252" b="-16252"/>
            </a:stretch>
          </a:blipFill>
        </p:spPr>
      </p:sp>
      <p:sp>
        <p:nvSpPr>
          <p:cNvPr id="36" name="TextBox 36"/>
          <p:cNvSpPr txBox="1"/>
          <p:nvPr/>
        </p:nvSpPr>
        <p:spPr>
          <a:xfrm>
            <a:off x="8685657" y="6179260"/>
            <a:ext cx="8011103" cy="1208427"/>
          </a:xfrm>
          <a:prstGeom prst="rect">
            <a:avLst/>
          </a:prstGeom>
        </p:spPr>
        <p:txBody>
          <a:bodyPr lIns="0" tIns="0" rIns="0" bIns="0" rtlCol="0" anchor="t">
            <a:spAutoFit/>
          </a:bodyPr>
          <a:lstStyle/>
          <a:p>
            <a:pPr algn="l">
              <a:lnSpc>
                <a:spcPts val="3220"/>
              </a:lnSpc>
            </a:pPr>
            <a:r>
              <a:rPr lang="en-US" sz="2300">
                <a:solidFill>
                  <a:srgbClr val="261310"/>
                </a:solidFill>
                <a:latin typeface="Questrial"/>
                <a:ea typeface="Questrial"/>
                <a:cs typeface="Questrial"/>
                <a:sym typeface="Questrial"/>
              </a:rPr>
              <a:t>They achieve resistance by hydrolyzing the β-lactam ring of these antibiotics. Hydrolysing the ring deactivates the antibiotics, rendering them ineffective.</a:t>
            </a:r>
          </a:p>
        </p:txBody>
      </p:sp>
      <p:sp>
        <p:nvSpPr>
          <p:cNvPr id="37" name="Freeform 37"/>
          <p:cNvSpPr/>
          <p:nvPr/>
        </p:nvSpPr>
        <p:spPr>
          <a:xfrm>
            <a:off x="8363762" y="7815043"/>
            <a:ext cx="8654893" cy="1739070"/>
          </a:xfrm>
          <a:custGeom>
            <a:avLst/>
            <a:gdLst/>
            <a:ahLst/>
            <a:cxnLst/>
            <a:rect l="l" t="t" r="r" b="b"/>
            <a:pathLst>
              <a:path w="8654893" h="1739070">
                <a:moveTo>
                  <a:pt x="0" y="0"/>
                </a:moveTo>
                <a:lnTo>
                  <a:pt x="8654893" y="0"/>
                </a:lnTo>
                <a:lnTo>
                  <a:pt x="8654893" y="1739070"/>
                </a:lnTo>
                <a:lnTo>
                  <a:pt x="0" y="1739070"/>
                </a:lnTo>
                <a:lnTo>
                  <a:pt x="0" y="0"/>
                </a:lnTo>
                <a:close/>
              </a:path>
            </a:pathLst>
          </a:custGeom>
          <a:blipFill>
            <a:blip r:embed="rId5"/>
            <a:stretch>
              <a:fillRect t="-16697" r="-670" b="-16697"/>
            </a:stretch>
          </a:blipFill>
        </p:spPr>
      </p:sp>
      <p:sp>
        <p:nvSpPr>
          <p:cNvPr id="38" name="TextBox 38"/>
          <p:cNvSpPr txBox="1"/>
          <p:nvPr/>
        </p:nvSpPr>
        <p:spPr>
          <a:xfrm>
            <a:off x="8685657" y="8124473"/>
            <a:ext cx="7895000" cy="1208427"/>
          </a:xfrm>
          <a:prstGeom prst="rect">
            <a:avLst/>
          </a:prstGeom>
        </p:spPr>
        <p:txBody>
          <a:bodyPr lIns="0" tIns="0" rIns="0" bIns="0" rtlCol="0" anchor="t">
            <a:spAutoFit/>
          </a:bodyPr>
          <a:lstStyle/>
          <a:p>
            <a:pPr algn="l">
              <a:lnSpc>
                <a:spcPts val="3220"/>
              </a:lnSpc>
            </a:pPr>
            <a:r>
              <a:rPr lang="en-US" sz="2300">
                <a:solidFill>
                  <a:srgbClr val="261310"/>
                </a:solidFill>
                <a:latin typeface="Questrial"/>
                <a:ea typeface="Questrial"/>
                <a:cs typeface="Questrial"/>
                <a:sym typeface="Questrial"/>
              </a:rPr>
              <a:t>Monitoring beta-lactamase activity within bacterial cells is crucial. It aids in understanding antibiotic resistance mechanisms.</a:t>
            </a:r>
          </a:p>
        </p:txBody>
      </p:sp>
      <p:pic>
        <p:nvPicPr>
          <p:cNvPr id="39" name="Lactams_Mechanisms_of_Action_and_Resistance">
            <a:hlinkClick r:id="" action="ppaction://media"/>
            <a:extLst>
              <a:ext uri="{FF2B5EF4-FFF2-40B4-BE49-F238E27FC236}">
                <a16:creationId xmlns:a16="http://schemas.microsoft.com/office/drawing/2014/main" id="{6350C9E6-58C8-4ED4-B1C3-42A76D6B971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41851" y="1159599"/>
            <a:ext cx="5944739" cy="81466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72"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vol="80000">
                <p:cTn id="12" fill="hold" display="0">
                  <p:stCondLst>
                    <p:cond delay="indefinite"/>
                  </p:stCondLst>
                </p:cTn>
                <p:tgtEl>
                  <p:spTgt spid="39"/>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DBD3"/>
        </a:solidFill>
        <a:effectLst/>
      </p:bgPr>
    </p:bg>
    <p:spTree>
      <p:nvGrpSpPr>
        <p:cNvPr id="1" name=""/>
        <p:cNvGrpSpPr/>
        <p:nvPr/>
      </p:nvGrpSpPr>
      <p:grpSpPr>
        <a:xfrm>
          <a:off x="0" y="0"/>
          <a:ext cx="0" cy="0"/>
          <a:chOff x="0" y="0"/>
          <a:chExt cx="0" cy="0"/>
        </a:xfrm>
      </p:grpSpPr>
      <p:grpSp>
        <p:nvGrpSpPr>
          <p:cNvPr id="2" name="Group 2"/>
          <p:cNvGrpSpPr/>
          <p:nvPr/>
        </p:nvGrpSpPr>
        <p:grpSpPr>
          <a:xfrm>
            <a:off x="441723" y="249854"/>
            <a:ext cx="17404553" cy="10037146"/>
            <a:chOff x="0" y="0"/>
            <a:chExt cx="23206071" cy="13382862"/>
          </a:xfrm>
        </p:grpSpPr>
        <p:grpSp>
          <p:nvGrpSpPr>
            <p:cNvPr id="3" name="Group 3"/>
            <p:cNvGrpSpPr/>
            <p:nvPr/>
          </p:nvGrpSpPr>
          <p:grpSpPr>
            <a:xfrm>
              <a:off x="0" y="0"/>
              <a:ext cx="23206071" cy="13382862"/>
              <a:chOff x="0" y="0"/>
              <a:chExt cx="4596479" cy="2650774"/>
            </a:xfrm>
          </p:grpSpPr>
          <p:sp>
            <p:nvSpPr>
              <p:cNvPr id="4" name="Freeform 4"/>
              <p:cNvSpPr/>
              <p:nvPr/>
            </p:nvSpPr>
            <p:spPr>
              <a:xfrm>
                <a:off x="0" y="0"/>
                <a:ext cx="4596479" cy="2650774"/>
              </a:xfrm>
              <a:custGeom>
                <a:avLst/>
                <a:gdLst/>
                <a:ahLst/>
                <a:cxnLst/>
                <a:rect l="l" t="t" r="r" b="b"/>
                <a:pathLst>
                  <a:path w="4596479" h="2650774">
                    <a:moveTo>
                      <a:pt x="4517061" y="0"/>
                    </a:moveTo>
                    <a:lnTo>
                      <a:pt x="79418" y="0"/>
                    </a:lnTo>
                    <a:cubicBezTo>
                      <a:pt x="79418" y="43699"/>
                      <a:pt x="44079" y="79418"/>
                      <a:pt x="0" y="79418"/>
                    </a:cubicBezTo>
                    <a:lnTo>
                      <a:pt x="0" y="2571356"/>
                    </a:lnTo>
                    <a:cubicBezTo>
                      <a:pt x="43699" y="2571356"/>
                      <a:pt x="79418" y="2606695"/>
                      <a:pt x="79418" y="2650774"/>
                    </a:cubicBezTo>
                    <a:lnTo>
                      <a:pt x="4517061" y="2650774"/>
                    </a:lnTo>
                    <a:cubicBezTo>
                      <a:pt x="4517061" y="2607074"/>
                      <a:pt x="4552400" y="2571356"/>
                      <a:pt x="4596479" y="2571356"/>
                    </a:cubicBezTo>
                    <a:lnTo>
                      <a:pt x="4596479" y="79418"/>
                    </a:lnTo>
                    <a:cubicBezTo>
                      <a:pt x="4552780" y="79418"/>
                      <a:pt x="4517061" y="44079"/>
                      <a:pt x="4517061" y="0"/>
                    </a:cubicBezTo>
                    <a:close/>
                  </a:path>
                </a:pathLst>
              </a:custGeom>
              <a:solidFill>
                <a:srgbClr val="000000">
                  <a:alpha val="0"/>
                </a:srgbClr>
              </a:solidFill>
              <a:ln w="19050" cap="sq">
                <a:solidFill>
                  <a:srgbClr val="261310"/>
                </a:solidFill>
                <a:prstDash val="solid"/>
                <a:miter/>
              </a:ln>
            </p:spPr>
          </p:sp>
          <p:sp>
            <p:nvSpPr>
              <p:cNvPr id="5" name="TextBox 5"/>
              <p:cNvSpPr txBox="1"/>
              <p:nvPr/>
            </p:nvSpPr>
            <p:spPr>
              <a:xfrm>
                <a:off x="38100" y="-9525"/>
                <a:ext cx="4520279" cy="2622199"/>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0293" y="195971"/>
              <a:ext cx="22836362" cy="12976803"/>
              <a:chOff x="0" y="0"/>
              <a:chExt cx="4596479" cy="2611957"/>
            </a:xfrm>
          </p:grpSpPr>
          <p:sp>
            <p:nvSpPr>
              <p:cNvPr id="7" name="Freeform 7"/>
              <p:cNvSpPr/>
              <p:nvPr/>
            </p:nvSpPr>
            <p:spPr>
              <a:xfrm>
                <a:off x="0" y="0"/>
                <a:ext cx="4596479" cy="2611957"/>
              </a:xfrm>
              <a:custGeom>
                <a:avLst/>
                <a:gdLst/>
                <a:ahLst/>
                <a:cxnLst/>
                <a:rect l="l" t="t" r="r" b="b"/>
                <a:pathLst>
                  <a:path w="4596479" h="2611957">
                    <a:moveTo>
                      <a:pt x="4517061" y="0"/>
                    </a:moveTo>
                    <a:lnTo>
                      <a:pt x="79418" y="0"/>
                    </a:lnTo>
                    <a:cubicBezTo>
                      <a:pt x="79418" y="43699"/>
                      <a:pt x="44079" y="79418"/>
                      <a:pt x="0" y="79418"/>
                    </a:cubicBezTo>
                    <a:lnTo>
                      <a:pt x="0" y="2532539"/>
                    </a:lnTo>
                    <a:cubicBezTo>
                      <a:pt x="43699" y="2532539"/>
                      <a:pt x="79418" y="2567878"/>
                      <a:pt x="79418" y="2611957"/>
                    </a:cubicBezTo>
                    <a:lnTo>
                      <a:pt x="4517061" y="2611957"/>
                    </a:lnTo>
                    <a:cubicBezTo>
                      <a:pt x="4517061" y="2568258"/>
                      <a:pt x="4552400" y="2532539"/>
                      <a:pt x="4596479" y="2532539"/>
                    </a:cubicBezTo>
                    <a:lnTo>
                      <a:pt x="4596479" y="79418"/>
                    </a:lnTo>
                    <a:cubicBezTo>
                      <a:pt x="4552780" y="79418"/>
                      <a:pt x="4517061" y="44079"/>
                      <a:pt x="4517061" y="0"/>
                    </a:cubicBezTo>
                    <a:close/>
                  </a:path>
                </a:pathLst>
              </a:custGeom>
              <a:solidFill>
                <a:srgbClr val="F8F2EC"/>
              </a:solidFill>
            </p:spPr>
          </p:sp>
          <p:sp>
            <p:nvSpPr>
              <p:cNvPr id="8" name="TextBox 8"/>
              <p:cNvSpPr txBox="1"/>
              <p:nvPr/>
            </p:nvSpPr>
            <p:spPr>
              <a:xfrm>
                <a:off x="38100" y="-9525"/>
                <a:ext cx="4520279" cy="2583382"/>
              </a:xfrm>
              <a:prstGeom prst="rect">
                <a:avLst/>
              </a:prstGeom>
            </p:spPr>
            <p:txBody>
              <a:bodyPr lIns="50800" tIns="50800" rIns="50800" bIns="50800" rtlCol="0" anchor="ctr"/>
              <a:lstStyle/>
              <a:p>
                <a:pPr algn="ctr">
                  <a:lnSpc>
                    <a:spcPts val="2659"/>
                  </a:lnSpc>
                </a:pPr>
                <a:endParaRPr/>
              </a:p>
            </p:txBody>
          </p:sp>
        </p:grpSp>
      </p:grpSp>
      <p:grpSp>
        <p:nvGrpSpPr>
          <p:cNvPr id="9" name="Group 9"/>
          <p:cNvGrpSpPr/>
          <p:nvPr/>
        </p:nvGrpSpPr>
        <p:grpSpPr>
          <a:xfrm>
            <a:off x="9851725" y="292006"/>
            <a:ext cx="7407575" cy="4011177"/>
            <a:chOff x="0" y="-6867"/>
            <a:chExt cx="660400" cy="357604"/>
          </a:xfrm>
        </p:grpSpPr>
        <p:sp>
          <p:nvSpPr>
            <p:cNvPr id="10" name="Freeform 10"/>
            <p:cNvSpPr/>
            <p:nvPr/>
          </p:nvSpPr>
          <p:spPr>
            <a:xfrm>
              <a:off x="0" y="0"/>
              <a:ext cx="660400" cy="350737"/>
            </a:xfrm>
            <a:custGeom>
              <a:avLst/>
              <a:gdLst/>
              <a:ahLst/>
              <a:cxnLst/>
              <a:rect l="l" t="t" r="r" b="b"/>
              <a:pathLst>
                <a:path w="660400" h="350737">
                  <a:moveTo>
                    <a:pt x="220252" y="331668"/>
                  </a:moveTo>
                  <a:cubicBezTo>
                    <a:pt x="254109" y="343182"/>
                    <a:pt x="292600" y="350737"/>
                    <a:pt x="330378" y="350737"/>
                  </a:cubicBezTo>
                  <a:cubicBezTo>
                    <a:pt x="368157" y="350737"/>
                    <a:pt x="404509" y="344260"/>
                    <a:pt x="438009" y="332747"/>
                  </a:cubicBezTo>
                  <a:cubicBezTo>
                    <a:pt x="438723" y="332387"/>
                    <a:pt x="439435" y="332387"/>
                    <a:pt x="440148" y="332028"/>
                  </a:cubicBezTo>
                  <a:cubicBezTo>
                    <a:pt x="565955" y="285972"/>
                    <a:pt x="658618" y="164359"/>
                    <a:pt x="660400" y="32499"/>
                  </a:cubicBezTo>
                  <a:lnTo>
                    <a:pt x="660400" y="0"/>
                  </a:lnTo>
                  <a:lnTo>
                    <a:pt x="0" y="0"/>
                  </a:lnTo>
                  <a:lnTo>
                    <a:pt x="0" y="32475"/>
                  </a:lnTo>
                  <a:cubicBezTo>
                    <a:pt x="1782" y="165077"/>
                    <a:pt x="93019" y="286693"/>
                    <a:pt x="220252" y="331668"/>
                  </a:cubicBezTo>
                  <a:close/>
                </a:path>
              </a:pathLst>
            </a:custGeom>
            <a:solidFill>
              <a:srgbClr val="195759"/>
            </a:solidFill>
          </p:spPr>
        </p:sp>
        <p:sp>
          <p:nvSpPr>
            <p:cNvPr id="11" name="TextBox 11"/>
            <p:cNvSpPr txBox="1"/>
            <p:nvPr/>
          </p:nvSpPr>
          <p:spPr>
            <a:xfrm>
              <a:off x="0" y="-6867"/>
              <a:ext cx="660400" cy="280887"/>
            </a:xfrm>
            <a:prstGeom prst="rect">
              <a:avLst/>
            </a:prstGeom>
          </p:spPr>
          <p:txBody>
            <a:bodyPr lIns="50800" tIns="50800" rIns="50800" bIns="50800" rtlCol="0" anchor="ctr"/>
            <a:lstStyle/>
            <a:p>
              <a:pPr marL="323847" lvl="1" algn="ctr">
                <a:lnSpc>
                  <a:spcPts val="4199"/>
                </a:lnSpc>
              </a:pPr>
              <a:r>
                <a:rPr lang="en-US" sz="2999" dirty="0">
                  <a:solidFill>
                    <a:srgbClr val="FFFFFF"/>
                  </a:solidFill>
                  <a:latin typeface="Abril Fatface"/>
                  <a:ea typeface="Abril Fatface"/>
                  <a:cs typeface="Abril Fatface"/>
                  <a:sym typeface="Abril Fatface"/>
                </a:rPr>
                <a:t>Real-time activity assays of β-lactamases in E.coli</a:t>
              </a:r>
            </a:p>
            <a:p>
              <a:pPr marL="539748" lvl="1" indent="-269874" algn="ctr">
                <a:lnSpc>
                  <a:spcPts val="3749"/>
                </a:lnSpc>
                <a:buFont typeface="Arial"/>
                <a:buChar char="•"/>
              </a:pPr>
              <a:r>
                <a:rPr lang="en-US" sz="2499" dirty="0">
                  <a:solidFill>
                    <a:srgbClr val="FFFFFF"/>
                  </a:solidFill>
                  <a:latin typeface="Questrial"/>
                  <a:ea typeface="Questrial"/>
                  <a:cs typeface="Questrial"/>
                  <a:sym typeface="Questrial"/>
                </a:rPr>
                <a:t>E. coli induced, washed, and analyzed live.</a:t>
              </a:r>
            </a:p>
            <a:p>
              <a:pPr marL="539748" lvl="1" indent="-269874" algn="ctr">
                <a:lnSpc>
                  <a:spcPts val="3749"/>
                </a:lnSpc>
                <a:buFont typeface="Arial"/>
                <a:buChar char="•"/>
              </a:pPr>
              <a:r>
                <a:rPr lang="en-US" sz="2499" dirty="0">
                  <a:solidFill>
                    <a:srgbClr val="FFFFFF"/>
                  </a:solidFill>
                  <a:latin typeface="Questrial"/>
                  <a:ea typeface="Questrial"/>
                  <a:cs typeface="Questrial"/>
                  <a:sym typeface="Questrial"/>
                </a:rPr>
                <a:t>UV-Vis tracks antibiotic breakdown.</a:t>
              </a:r>
            </a:p>
            <a:p>
              <a:pPr marL="539748" lvl="1" indent="-269874" algn="ctr">
                <a:lnSpc>
                  <a:spcPts val="3749"/>
                </a:lnSpc>
                <a:buFont typeface="Arial"/>
                <a:buChar char="•"/>
              </a:pPr>
              <a:r>
                <a:rPr lang="en-US" sz="2499" dirty="0">
                  <a:solidFill>
                    <a:srgbClr val="FFFFFF"/>
                  </a:solidFill>
                  <a:latin typeface="Questrial"/>
                  <a:ea typeface="Questrial"/>
                  <a:cs typeface="Questrial"/>
                  <a:sym typeface="Questrial"/>
                </a:rPr>
                <a:t>Shows real-time enzyme activity</a:t>
              </a:r>
            </a:p>
          </p:txBody>
        </p:sp>
      </p:grpSp>
      <p:grpSp>
        <p:nvGrpSpPr>
          <p:cNvPr id="12" name="Group 12"/>
          <p:cNvGrpSpPr/>
          <p:nvPr/>
        </p:nvGrpSpPr>
        <p:grpSpPr>
          <a:xfrm>
            <a:off x="811828" y="-51965"/>
            <a:ext cx="6930290" cy="4596147"/>
            <a:chOff x="0" y="-43397"/>
            <a:chExt cx="714384" cy="473778"/>
          </a:xfrm>
        </p:grpSpPr>
        <p:sp>
          <p:nvSpPr>
            <p:cNvPr id="13" name="Freeform 13"/>
            <p:cNvSpPr/>
            <p:nvPr/>
          </p:nvSpPr>
          <p:spPr>
            <a:xfrm>
              <a:off x="0" y="0"/>
              <a:ext cx="714384" cy="430381"/>
            </a:xfrm>
            <a:custGeom>
              <a:avLst/>
              <a:gdLst/>
              <a:ahLst/>
              <a:cxnLst/>
              <a:rect l="l" t="t" r="r" b="b"/>
              <a:pathLst>
                <a:path w="714384" h="430381">
                  <a:moveTo>
                    <a:pt x="238257" y="411312"/>
                  </a:moveTo>
                  <a:cubicBezTo>
                    <a:pt x="274881" y="422825"/>
                    <a:pt x="316519" y="430381"/>
                    <a:pt x="357384" y="430381"/>
                  </a:cubicBezTo>
                  <a:cubicBezTo>
                    <a:pt x="398251" y="430381"/>
                    <a:pt x="437576" y="423904"/>
                    <a:pt x="473814" y="412390"/>
                  </a:cubicBezTo>
                  <a:cubicBezTo>
                    <a:pt x="474586" y="412030"/>
                    <a:pt x="475357" y="412030"/>
                    <a:pt x="476128" y="411671"/>
                  </a:cubicBezTo>
                  <a:cubicBezTo>
                    <a:pt x="612219" y="365616"/>
                    <a:pt x="712457" y="244002"/>
                    <a:pt x="714384" y="110373"/>
                  </a:cubicBezTo>
                  <a:lnTo>
                    <a:pt x="714384" y="0"/>
                  </a:lnTo>
                  <a:lnTo>
                    <a:pt x="0" y="0"/>
                  </a:lnTo>
                  <a:lnTo>
                    <a:pt x="0" y="110291"/>
                  </a:lnTo>
                  <a:cubicBezTo>
                    <a:pt x="1928" y="244721"/>
                    <a:pt x="100623" y="366336"/>
                    <a:pt x="238257" y="411312"/>
                  </a:cubicBezTo>
                  <a:close/>
                </a:path>
              </a:pathLst>
            </a:custGeom>
            <a:solidFill>
              <a:srgbClr val="195759"/>
            </a:solidFill>
          </p:spPr>
        </p:sp>
        <p:sp>
          <p:nvSpPr>
            <p:cNvPr id="14" name="TextBox 14"/>
            <p:cNvSpPr txBox="1"/>
            <p:nvPr/>
          </p:nvSpPr>
          <p:spPr>
            <a:xfrm>
              <a:off x="0" y="-43397"/>
              <a:ext cx="714384" cy="389106"/>
            </a:xfrm>
            <a:prstGeom prst="rect">
              <a:avLst/>
            </a:prstGeom>
          </p:spPr>
          <p:txBody>
            <a:bodyPr lIns="50800" tIns="50800" rIns="50800" bIns="50800" rtlCol="0" anchor="ctr"/>
            <a:lstStyle/>
            <a:p>
              <a:pPr algn="ctr">
                <a:lnSpc>
                  <a:spcPts val="4499"/>
                </a:lnSpc>
              </a:pPr>
              <a:r>
                <a:rPr lang="en-US" sz="2999" dirty="0">
                  <a:solidFill>
                    <a:srgbClr val="FFFFFF"/>
                  </a:solidFill>
                  <a:latin typeface="Abril Fatface"/>
                  <a:ea typeface="Abril Fatface"/>
                  <a:cs typeface="Abril Fatface"/>
                  <a:sym typeface="Abril Fatface"/>
                </a:rPr>
                <a:t>β-LEAF Assay: </a:t>
              </a:r>
            </a:p>
            <a:p>
              <a:pPr marL="582927" lvl="1" indent="-291463" algn="l">
                <a:lnSpc>
                  <a:spcPts val="4049"/>
                </a:lnSpc>
                <a:buFont typeface="Arial"/>
                <a:buChar char="•"/>
              </a:pPr>
              <a:r>
                <a:rPr lang="en-US" sz="2699" dirty="0">
                  <a:solidFill>
                    <a:srgbClr val="FFFFFF"/>
                  </a:solidFill>
                  <a:latin typeface="Questrial"/>
                  <a:ea typeface="Questrial"/>
                  <a:cs typeface="Questrial"/>
                  <a:sym typeface="Questrial"/>
                </a:rPr>
                <a:t>Detects β-lactamase via fluorescence in live cells.</a:t>
              </a:r>
            </a:p>
            <a:p>
              <a:pPr marL="582927" lvl="1" indent="-291463" algn="l">
                <a:lnSpc>
                  <a:spcPts val="4049"/>
                </a:lnSpc>
                <a:buFont typeface="Arial"/>
                <a:buChar char="•"/>
              </a:pPr>
              <a:r>
                <a:rPr lang="en-US" sz="2699" dirty="0">
                  <a:solidFill>
                    <a:srgbClr val="FFFFFF"/>
                  </a:solidFill>
                  <a:latin typeface="Questrial"/>
                  <a:ea typeface="Questrial"/>
                  <a:cs typeface="Questrial"/>
                  <a:sym typeface="Questrial"/>
                </a:rPr>
                <a:t>No lysis needed; probe lights up.</a:t>
              </a:r>
            </a:p>
            <a:p>
              <a:pPr marL="582927" lvl="1" indent="-291463" algn="l">
                <a:lnSpc>
                  <a:spcPts val="4049"/>
                </a:lnSpc>
                <a:buFont typeface="Arial"/>
                <a:buChar char="•"/>
              </a:pPr>
              <a:r>
                <a:rPr lang="en-US" sz="2699" dirty="0">
                  <a:solidFill>
                    <a:srgbClr val="FFFFFF"/>
                  </a:solidFill>
                  <a:latin typeface="Questrial"/>
                  <a:ea typeface="Questrial"/>
                  <a:cs typeface="Questrial"/>
                  <a:sym typeface="Questrial"/>
                </a:rPr>
                <a:t>Nitrocefin disk turns color on contact.</a:t>
              </a:r>
            </a:p>
          </p:txBody>
        </p:sp>
      </p:grpSp>
      <p:sp>
        <p:nvSpPr>
          <p:cNvPr id="15" name="TextBox 15"/>
          <p:cNvSpPr txBox="1"/>
          <p:nvPr/>
        </p:nvSpPr>
        <p:spPr>
          <a:xfrm>
            <a:off x="5413575" y="4399182"/>
            <a:ext cx="8141938" cy="1681340"/>
          </a:xfrm>
          <a:prstGeom prst="rect">
            <a:avLst/>
          </a:prstGeom>
        </p:spPr>
        <p:txBody>
          <a:bodyPr lIns="0" tIns="0" rIns="0" bIns="0" rtlCol="0" anchor="t">
            <a:spAutoFit/>
          </a:bodyPr>
          <a:lstStyle/>
          <a:p>
            <a:pPr algn="l">
              <a:lnSpc>
                <a:spcPts val="13367"/>
              </a:lnSpc>
            </a:pPr>
            <a:r>
              <a:rPr lang="en-US" sz="10609" b="1">
                <a:solidFill>
                  <a:srgbClr val="261310"/>
                </a:solidFill>
                <a:latin typeface="Grand Cru S Bold"/>
                <a:ea typeface="Grand Cru S Bold"/>
                <a:cs typeface="Grand Cru S Bold"/>
                <a:sym typeface="Grand Cru S Bold"/>
              </a:rPr>
              <a:t>METHODS</a:t>
            </a:r>
          </a:p>
        </p:txBody>
      </p:sp>
      <p:grpSp>
        <p:nvGrpSpPr>
          <p:cNvPr id="16" name="Group 16"/>
          <p:cNvGrpSpPr/>
          <p:nvPr/>
        </p:nvGrpSpPr>
        <p:grpSpPr>
          <a:xfrm>
            <a:off x="9851725" y="5876627"/>
            <a:ext cx="7407575" cy="4244297"/>
            <a:chOff x="0" y="0"/>
            <a:chExt cx="660400" cy="378387"/>
          </a:xfrm>
        </p:grpSpPr>
        <p:sp>
          <p:nvSpPr>
            <p:cNvPr id="17" name="Freeform 17"/>
            <p:cNvSpPr/>
            <p:nvPr/>
          </p:nvSpPr>
          <p:spPr>
            <a:xfrm>
              <a:off x="0" y="0"/>
              <a:ext cx="660400" cy="378387"/>
            </a:xfrm>
            <a:custGeom>
              <a:avLst/>
              <a:gdLst/>
              <a:ahLst/>
              <a:cxnLst/>
              <a:rect l="l" t="t" r="r" b="b"/>
              <a:pathLst>
                <a:path w="660400" h="378387">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8852"/>
                  </a:cubicBezTo>
                  <a:lnTo>
                    <a:pt x="660400" y="378387"/>
                  </a:lnTo>
                  <a:lnTo>
                    <a:pt x="0" y="378387"/>
                  </a:lnTo>
                  <a:lnTo>
                    <a:pt x="0" y="318897"/>
                  </a:lnTo>
                  <a:cubicBezTo>
                    <a:pt x="1782" y="185660"/>
                    <a:pt x="93019" y="64045"/>
                    <a:pt x="220252" y="19070"/>
                  </a:cubicBezTo>
                  <a:close/>
                </a:path>
              </a:pathLst>
            </a:custGeom>
            <a:solidFill>
              <a:srgbClr val="195759"/>
            </a:solidFill>
          </p:spPr>
        </p:sp>
        <p:sp>
          <p:nvSpPr>
            <p:cNvPr id="18" name="TextBox 18"/>
            <p:cNvSpPr txBox="1"/>
            <p:nvPr/>
          </p:nvSpPr>
          <p:spPr>
            <a:xfrm>
              <a:off x="0" y="31750"/>
              <a:ext cx="660400" cy="346637"/>
            </a:xfrm>
            <a:prstGeom prst="rect">
              <a:avLst/>
            </a:prstGeom>
          </p:spPr>
          <p:txBody>
            <a:bodyPr lIns="50800" tIns="50800" rIns="50800" bIns="50800" rtlCol="0" anchor="ctr"/>
            <a:lstStyle/>
            <a:p>
              <a:pPr marL="323850" lvl="1" algn="ctr">
                <a:lnSpc>
                  <a:spcPts val="4500"/>
                </a:lnSpc>
              </a:pPr>
              <a:r>
                <a:rPr lang="en-US" sz="3000" dirty="0">
                  <a:solidFill>
                    <a:srgbClr val="FFFFFF"/>
                  </a:solidFill>
                  <a:latin typeface="Abril Fatface"/>
                  <a:ea typeface="Abril Fatface"/>
                  <a:cs typeface="Abril Fatface"/>
                  <a:sym typeface="Abril Fatface"/>
                </a:rPr>
                <a:t>NFAT Blue/Green Assay:</a:t>
              </a:r>
            </a:p>
            <a:p>
              <a:pPr algn="ctr">
                <a:lnSpc>
                  <a:spcPts val="3599"/>
                </a:lnSpc>
              </a:pPr>
              <a:endParaRPr lang="en-US" sz="3000" dirty="0">
                <a:solidFill>
                  <a:srgbClr val="FFFFFF"/>
                </a:solidFill>
                <a:latin typeface="Abril Fatface"/>
                <a:ea typeface="Abril Fatface"/>
                <a:cs typeface="Abril Fatface"/>
                <a:sym typeface="Abril Fatface"/>
              </a:endParaRPr>
            </a:p>
            <a:p>
              <a:pPr marL="518158" lvl="1" indent="-259079" algn="ctr">
                <a:lnSpc>
                  <a:spcPts val="3599"/>
                </a:lnSpc>
                <a:buFont typeface="Arial"/>
                <a:buChar char="•"/>
              </a:pPr>
              <a:r>
                <a:rPr lang="en-US" sz="2399" dirty="0">
                  <a:solidFill>
                    <a:srgbClr val="FFFFFF"/>
                  </a:solidFill>
                  <a:latin typeface="Questrial"/>
                  <a:ea typeface="Questrial"/>
                  <a:cs typeface="Questrial"/>
                  <a:sym typeface="Questrial"/>
                </a:rPr>
                <a:t>High-sensitivity, real-time in mammalian cells.</a:t>
              </a:r>
            </a:p>
            <a:p>
              <a:pPr marL="518158" lvl="1" indent="-259079" algn="ctr">
                <a:lnSpc>
                  <a:spcPts val="3599"/>
                </a:lnSpc>
                <a:buFont typeface="Arial"/>
                <a:buChar char="•"/>
              </a:pPr>
              <a:r>
                <a:rPr lang="en-US" sz="2399" dirty="0">
                  <a:solidFill>
                    <a:srgbClr val="FFFFFF"/>
                  </a:solidFill>
                  <a:latin typeface="Questrial"/>
                  <a:ea typeface="Questrial"/>
                  <a:cs typeface="Questrial"/>
                  <a:sym typeface="Questrial"/>
                </a:rPr>
                <a:t>Tracks intracellular protein activity.</a:t>
              </a:r>
            </a:p>
            <a:p>
              <a:pPr marL="518158" lvl="1" indent="-259079" algn="ctr">
                <a:lnSpc>
                  <a:spcPts val="3599"/>
                </a:lnSpc>
                <a:buFont typeface="Arial"/>
                <a:buChar char="•"/>
              </a:pPr>
              <a:r>
                <a:rPr lang="en-US" sz="2399" dirty="0">
                  <a:solidFill>
                    <a:srgbClr val="FFFFFF"/>
                  </a:solidFill>
                  <a:latin typeface="Questrial"/>
                  <a:ea typeface="Questrial"/>
                  <a:cs typeface="Questrial"/>
                  <a:sym typeface="Questrial"/>
                </a:rPr>
                <a:t>Ideal for screening and diagnostics.</a:t>
              </a:r>
            </a:p>
            <a:p>
              <a:pPr algn="ctr">
                <a:lnSpc>
                  <a:spcPts val="3299"/>
                </a:lnSpc>
              </a:pPr>
              <a:endParaRPr lang="en-US" sz="2399" dirty="0">
                <a:solidFill>
                  <a:srgbClr val="FFFFFF"/>
                </a:solidFill>
                <a:latin typeface="Questrial"/>
                <a:ea typeface="Questrial"/>
                <a:cs typeface="Questrial"/>
                <a:sym typeface="Questrial"/>
              </a:endParaRPr>
            </a:p>
          </p:txBody>
        </p:sp>
      </p:grpSp>
      <p:grpSp>
        <p:nvGrpSpPr>
          <p:cNvPr id="19" name="Group 19"/>
          <p:cNvGrpSpPr/>
          <p:nvPr/>
        </p:nvGrpSpPr>
        <p:grpSpPr>
          <a:xfrm>
            <a:off x="811828" y="5876627"/>
            <a:ext cx="7358801" cy="4244297"/>
            <a:chOff x="0" y="0"/>
            <a:chExt cx="712243" cy="410796"/>
          </a:xfrm>
        </p:grpSpPr>
        <p:sp>
          <p:nvSpPr>
            <p:cNvPr id="20" name="Freeform 20"/>
            <p:cNvSpPr/>
            <p:nvPr/>
          </p:nvSpPr>
          <p:spPr>
            <a:xfrm>
              <a:off x="0" y="0"/>
              <a:ext cx="712243" cy="410796"/>
            </a:xfrm>
            <a:custGeom>
              <a:avLst/>
              <a:gdLst/>
              <a:ahLst/>
              <a:cxnLst/>
              <a:rect l="l" t="t" r="r" b="b"/>
              <a:pathLst>
                <a:path w="712243" h="410796">
                  <a:moveTo>
                    <a:pt x="237543" y="19070"/>
                  </a:moveTo>
                  <a:cubicBezTo>
                    <a:pt x="273939" y="7556"/>
                    <a:pt x="315570" y="0"/>
                    <a:pt x="356313" y="0"/>
                  </a:cubicBezTo>
                  <a:cubicBezTo>
                    <a:pt x="397057" y="0"/>
                    <a:pt x="436264" y="6476"/>
                    <a:pt x="472394" y="17990"/>
                  </a:cubicBezTo>
                  <a:cubicBezTo>
                    <a:pt x="473163" y="18350"/>
                    <a:pt x="473932" y="18350"/>
                    <a:pt x="474700" y="18710"/>
                  </a:cubicBezTo>
                  <a:cubicBezTo>
                    <a:pt x="610384" y="64765"/>
                    <a:pt x="710321" y="186379"/>
                    <a:pt x="712243" y="319572"/>
                  </a:cubicBezTo>
                  <a:lnTo>
                    <a:pt x="712243" y="410796"/>
                  </a:lnTo>
                  <a:lnTo>
                    <a:pt x="0" y="410796"/>
                  </a:lnTo>
                  <a:lnTo>
                    <a:pt x="0" y="319640"/>
                  </a:lnTo>
                  <a:cubicBezTo>
                    <a:pt x="1922" y="185660"/>
                    <a:pt x="100321" y="64045"/>
                    <a:pt x="237543" y="19070"/>
                  </a:cubicBezTo>
                  <a:close/>
                </a:path>
              </a:pathLst>
            </a:custGeom>
            <a:solidFill>
              <a:srgbClr val="195759"/>
            </a:solidFill>
          </p:spPr>
        </p:sp>
        <p:sp>
          <p:nvSpPr>
            <p:cNvPr id="21" name="TextBox 21"/>
            <p:cNvSpPr txBox="1"/>
            <p:nvPr/>
          </p:nvSpPr>
          <p:spPr>
            <a:xfrm>
              <a:off x="0" y="41275"/>
              <a:ext cx="712243" cy="369521"/>
            </a:xfrm>
            <a:prstGeom prst="rect">
              <a:avLst/>
            </a:prstGeom>
          </p:spPr>
          <p:txBody>
            <a:bodyPr lIns="50800" tIns="50800" rIns="50800" bIns="50800" rtlCol="0" anchor="ctr"/>
            <a:lstStyle/>
            <a:p>
              <a:pPr algn="ctr">
                <a:lnSpc>
                  <a:spcPts val="4499"/>
                </a:lnSpc>
              </a:pPr>
              <a:r>
                <a:rPr lang="en-US" sz="2999">
                  <a:solidFill>
                    <a:srgbClr val="FFFFFF"/>
                  </a:solidFill>
                  <a:latin typeface="Abril Fatface"/>
                  <a:ea typeface="Abril Fatface"/>
                  <a:cs typeface="Abril Fatface"/>
                  <a:sym typeface="Abril Fatface"/>
                </a:rPr>
                <a:t>Phenotypic &amp; Gene Detection:</a:t>
              </a:r>
            </a:p>
            <a:p>
              <a:pPr algn="ctr">
                <a:lnSpc>
                  <a:spcPts val="3299"/>
                </a:lnSpc>
              </a:pPr>
              <a:endParaRPr lang="en-US" sz="2999">
                <a:solidFill>
                  <a:srgbClr val="FFFFFF"/>
                </a:solidFill>
                <a:latin typeface="Abril Fatface"/>
                <a:ea typeface="Abril Fatface"/>
                <a:cs typeface="Abril Fatface"/>
                <a:sym typeface="Abril Fatface"/>
              </a:endParaRPr>
            </a:p>
            <a:p>
              <a:pPr marL="474979" lvl="1" indent="-237490" algn="ctr">
                <a:lnSpc>
                  <a:spcPts val="3299"/>
                </a:lnSpc>
                <a:buFont typeface="Arial"/>
                <a:buChar char="•"/>
              </a:pPr>
              <a:r>
                <a:rPr lang="en-US" sz="2199">
                  <a:solidFill>
                    <a:srgbClr val="FFFFFF"/>
                  </a:solidFill>
                  <a:latin typeface="Questrial"/>
                  <a:ea typeface="Questrial"/>
                  <a:cs typeface="Questrial"/>
                  <a:sym typeface="Questrial"/>
                </a:rPr>
                <a:t>Uses color change, MS, and fluorescence.</a:t>
              </a:r>
            </a:p>
            <a:p>
              <a:pPr marL="474979" lvl="1" indent="-237490" algn="ctr">
                <a:lnSpc>
                  <a:spcPts val="3299"/>
                </a:lnSpc>
                <a:buFont typeface="Arial"/>
                <a:buChar char="•"/>
              </a:pPr>
              <a:r>
                <a:rPr lang="en-US" sz="2199">
                  <a:solidFill>
                    <a:srgbClr val="FFFFFF"/>
                  </a:solidFill>
                  <a:latin typeface="Questrial"/>
                  <a:ea typeface="Questrial"/>
                  <a:cs typeface="Questrial"/>
                  <a:sym typeface="Questrial"/>
                </a:rPr>
                <a:t>PCR/LAMP detect resistance genes.</a:t>
              </a:r>
            </a:p>
            <a:p>
              <a:pPr marL="474979" lvl="1" indent="-237490" algn="ctr">
                <a:lnSpc>
                  <a:spcPts val="3299"/>
                </a:lnSpc>
                <a:buFont typeface="Arial"/>
                <a:buChar char="•"/>
              </a:pPr>
              <a:r>
                <a:rPr lang="en-US" sz="2199">
                  <a:solidFill>
                    <a:srgbClr val="FFFFFF"/>
                  </a:solidFill>
                  <a:latin typeface="Questrial"/>
                  <a:ea typeface="Questrial"/>
                  <a:cs typeface="Questrial"/>
                  <a:sym typeface="Questrial"/>
                </a:rPr>
                <a:t>Combines enzyme and gene detection.</a:t>
              </a:r>
            </a:p>
            <a:p>
              <a:pPr algn="ctr">
                <a:lnSpc>
                  <a:spcPts val="3299"/>
                </a:lnSpc>
              </a:pPr>
              <a:endParaRPr lang="en-US" sz="2199">
                <a:solidFill>
                  <a:srgbClr val="FFFFFF"/>
                </a:solidFill>
                <a:latin typeface="Questrial"/>
                <a:ea typeface="Questrial"/>
                <a:cs typeface="Questrial"/>
                <a:sym typeface="Questria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1335</Words>
  <Application>Microsoft Office PowerPoint</Application>
  <PresentationFormat>Custom</PresentationFormat>
  <Paragraphs>213</Paragraphs>
  <Slides>26</Slides>
  <Notes>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Glacial Indifference</vt:lpstr>
      <vt:lpstr>Abril Fatface</vt:lpstr>
      <vt:lpstr>Grand Cru S Ultra-Bold</vt:lpstr>
      <vt:lpstr>Arial</vt:lpstr>
      <vt:lpstr>Grand Cru S Medium</vt:lpstr>
      <vt:lpstr>Grand Cru S Bold</vt:lpstr>
      <vt:lpstr>Calibri</vt:lpstr>
      <vt:lpstr>Questrial</vt:lpstr>
      <vt:lpstr>Glacial Indifference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Presentation</dc:title>
  <cp:lastModifiedBy>Palak Nagar</cp:lastModifiedBy>
  <cp:revision>18</cp:revision>
  <dcterms:created xsi:type="dcterms:W3CDTF">2006-08-16T00:00:00Z</dcterms:created>
  <dcterms:modified xsi:type="dcterms:W3CDTF">2025-07-01T16:39:59Z</dcterms:modified>
  <dc:identifier>DAGmm2rUvKU</dc:identifier>
</cp:coreProperties>
</file>